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84" r:id="rId4"/>
    <p:sldId id="285" r:id="rId5"/>
    <p:sldId id="286" r:id="rId6"/>
    <p:sldId id="257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306" r:id="rId18"/>
    <p:sldId id="307" r:id="rId19"/>
    <p:sldId id="279" r:id="rId20"/>
    <p:sldId id="281" r:id="rId21"/>
    <p:sldId id="28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A11"/>
    <a:srgbClr val="E7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4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-75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0.44881115135011501"/>
          <c:y val="0.20014556329163197"/>
          <c:w val="0.5507955439858474"/>
          <c:h val="0.817420398360679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C55A11"/>
            </a:solidFill>
            <a:effectLst/>
          </c:spPr>
          <c:dPt>
            <c:idx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4"/>
                <c:pt idx="3">
                  <c:v>第四季度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F43A-B774-498D-A23E-BDBFB3D69FFE}" type="datetimeFigureOut">
              <a:rPr lang="zh-CN" altLang="en-US" smtClean="0"/>
              <a:pPr/>
              <a:t>2016/5/27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D6D2-73C2-4BF6-97E8-6BA6180B19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0" y="2038086"/>
            <a:ext cx="3040206" cy="3081322"/>
            <a:chOff x="2017569" y="2294999"/>
            <a:chExt cx="2277355" cy="2308154"/>
          </a:xfrm>
        </p:grpSpPr>
        <p:grpSp>
          <p:nvGrpSpPr>
            <p:cNvPr id="5" name="组合 4"/>
            <p:cNvGrpSpPr/>
            <p:nvPr/>
          </p:nvGrpSpPr>
          <p:grpSpPr>
            <a:xfrm>
              <a:off x="2017569" y="2294999"/>
              <a:ext cx="2268000" cy="2268001"/>
              <a:chOff x="3176814" y="2273198"/>
              <a:chExt cx="4093048" cy="517748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3176814" y="2273198"/>
                <a:ext cx="4093048" cy="5177482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274268" y="2396471"/>
                <a:ext cx="3898141" cy="4930935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圆角矩形 35"/>
            <p:cNvSpPr/>
            <p:nvPr/>
          </p:nvSpPr>
          <p:spPr>
            <a:xfrm rot="18866618">
              <a:off x="2358098" y="3615182"/>
              <a:ext cx="1203767" cy="772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 rot="16200000">
              <a:off x="2780324" y="2950687"/>
              <a:ext cx="790290" cy="4780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3218080" y="3369733"/>
              <a:ext cx="540763" cy="4571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047606" y="3302732"/>
              <a:ext cx="252535" cy="252535"/>
              <a:chOff x="3176814" y="2273198"/>
              <a:chExt cx="4093048" cy="5177482"/>
            </a:xfrm>
            <a:solidFill>
              <a:schemeClr val="bg1"/>
            </a:solidFill>
          </p:grpSpPr>
          <p:sp>
            <p:nvSpPr>
              <p:cNvPr id="10" name="椭圆 9"/>
              <p:cNvSpPr/>
              <p:nvPr/>
            </p:nvSpPr>
            <p:spPr>
              <a:xfrm>
                <a:off x="3176814" y="2273198"/>
                <a:ext cx="4093048" cy="517748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274268" y="2396471"/>
                <a:ext cx="3898141" cy="49309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2071569" y="3321515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4066324" y="3321515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3037268" y="4374553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065529" y="2308846"/>
              <a:ext cx="228600" cy="2286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357702" y="2695794"/>
              <a:ext cx="153251" cy="1532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2357703" y="4060956"/>
              <a:ext cx="153251" cy="1532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3739791" y="4110581"/>
              <a:ext cx="153251" cy="1532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3758841" y="2650882"/>
              <a:ext cx="153251" cy="15325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矩形 52"/>
          <p:cNvSpPr/>
          <p:nvPr/>
        </p:nvSpPr>
        <p:spPr>
          <a:xfrm>
            <a:off x="3014048" y="1955932"/>
            <a:ext cx="8934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Muscle Training in the Acute Phase of</a:t>
            </a:r>
            <a:endParaRPr lang="zh-CN" altLang="en-US" sz="3600" dirty="0" smtClean="0">
              <a:solidFill>
                <a:srgbClr val="FFC000"/>
              </a:solidFill>
            </a:endParaRPr>
          </a:p>
          <a:p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 </a:t>
            </a:r>
            <a:r>
              <a:rPr lang="zh-CN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Ⅱ Subacromial Impingement Syndrome</a:t>
            </a:r>
          </a:p>
        </p:txBody>
      </p:sp>
      <p:sp>
        <p:nvSpPr>
          <p:cNvPr id="54" name="矩形 53"/>
          <p:cNvSpPr/>
          <p:nvPr/>
        </p:nvSpPr>
        <p:spPr>
          <a:xfrm>
            <a:off x="8253005" y="3586576"/>
            <a:ext cx="309251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Song Jing</a:t>
            </a: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Yi Lingrong</a:t>
            </a: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Huang Mengdan</a:t>
            </a:r>
          </a:p>
          <a:p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Liu Zefan</a:t>
            </a:r>
          </a:p>
          <a:p>
            <a:endParaRPr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1422417" y="5088928"/>
            <a:ext cx="1920623" cy="1769072"/>
            <a:chOff x="1513857" y="5119408"/>
            <a:chExt cx="1920623" cy="1769072"/>
          </a:xfrm>
        </p:grpSpPr>
        <p:cxnSp>
          <p:nvCxnSpPr>
            <p:cNvPr id="56" name="直接连接符 55"/>
            <p:cNvCxnSpPr>
              <a:stCxn id="41" idx="4"/>
            </p:cNvCxnSpPr>
            <p:nvPr/>
          </p:nvCxnSpPr>
          <p:spPr>
            <a:xfrm flipH="1">
              <a:off x="1513857" y="5119408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/>
            <p:cNvSpPr/>
            <p:nvPr/>
          </p:nvSpPr>
          <p:spPr>
            <a:xfrm>
              <a:off x="3301034" y="569853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3291075" y="655101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1767840" y="1840992"/>
            <a:ext cx="8229600" cy="1149426"/>
          </a:xfrm>
          <a:custGeom>
            <a:avLst/>
            <a:gdLst>
              <a:gd name="connsiteX0" fmla="*/ 0 w 8229600"/>
              <a:gd name="connsiteY0" fmla="*/ 0 h 1149426"/>
              <a:gd name="connsiteX1" fmla="*/ 1645920 w 8229600"/>
              <a:gd name="connsiteY1" fmla="*/ 1133856 h 1149426"/>
              <a:gd name="connsiteX2" fmla="*/ 3084576 w 8229600"/>
              <a:gd name="connsiteY2" fmla="*/ 682752 h 1149426"/>
              <a:gd name="connsiteX3" fmla="*/ 5462016 w 8229600"/>
              <a:gd name="connsiteY3" fmla="*/ 1024128 h 1149426"/>
              <a:gd name="connsiteX4" fmla="*/ 7095744 w 8229600"/>
              <a:gd name="connsiteY4" fmla="*/ 475488 h 1149426"/>
              <a:gd name="connsiteX5" fmla="*/ 8229600 w 8229600"/>
              <a:gd name="connsiteY5" fmla="*/ 1085088 h 1149426"/>
              <a:gd name="connsiteX6" fmla="*/ 8229600 w 8229600"/>
              <a:gd name="connsiteY6" fmla="*/ 1085088 h 11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0" h="1149426">
                <a:moveTo>
                  <a:pt x="0" y="0"/>
                </a:moveTo>
                <a:cubicBezTo>
                  <a:pt x="565912" y="510032"/>
                  <a:pt x="1131824" y="1020064"/>
                  <a:pt x="1645920" y="1133856"/>
                </a:cubicBezTo>
                <a:cubicBezTo>
                  <a:pt x="2160016" y="1247648"/>
                  <a:pt x="2448560" y="701040"/>
                  <a:pt x="3084576" y="682752"/>
                </a:cubicBezTo>
                <a:cubicBezTo>
                  <a:pt x="3720592" y="664464"/>
                  <a:pt x="4793488" y="1058672"/>
                  <a:pt x="5462016" y="1024128"/>
                </a:cubicBezTo>
                <a:cubicBezTo>
                  <a:pt x="6130544" y="989584"/>
                  <a:pt x="6634480" y="465328"/>
                  <a:pt x="7095744" y="475488"/>
                </a:cubicBezTo>
                <a:cubicBezTo>
                  <a:pt x="7557008" y="485648"/>
                  <a:pt x="8229600" y="1085088"/>
                  <a:pt x="8229600" y="1085088"/>
                </a:cubicBezTo>
                <a:lnTo>
                  <a:pt x="8229600" y="108508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2142468" y="4142245"/>
            <a:ext cx="5604994" cy="1227777"/>
          </a:xfrm>
          <a:custGeom>
            <a:avLst/>
            <a:gdLst>
              <a:gd name="connsiteX0" fmla="*/ 0 w 8180832"/>
              <a:gd name="connsiteY0" fmla="*/ 1293171 h 1684650"/>
              <a:gd name="connsiteX1" fmla="*/ 1194816 w 8180832"/>
              <a:gd name="connsiteY1" fmla="*/ 819 h 1684650"/>
              <a:gd name="connsiteX2" fmla="*/ 2499360 w 8180832"/>
              <a:gd name="connsiteY2" fmla="*/ 1098099 h 1684650"/>
              <a:gd name="connsiteX3" fmla="*/ 2987040 w 8180832"/>
              <a:gd name="connsiteY3" fmla="*/ 1110291 h 1684650"/>
              <a:gd name="connsiteX4" fmla="*/ 5376672 w 8180832"/>
              <a:gd name="connsiteY4" fmla="*/ 1049331 h 1684650"/>
              <a:gd name="connsiteX5" fmla="*/ 6144768 w 8180832"/>
              <a:gd name="connsiteY5" fmla="*/ 1683315 h 1684650"/>
              <a:gd name="connsiteX6" fmla="*/ 8180832 w 8180832"/>
              <a:gd name="connsiteY6" fmla="*/ 854259 h 168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0832" h="1684650">
                <a:moveTo>
                  <a:pt x="0" y="1293171"/>
                </a:moveTo>
                <a:cubicBezTo>
                  <a:pt x="389128" y="663251"/>
                  <a:pt x="778256" y="33331"/>
                  <a:pt x="1194816" y="819"/>
                </a:cubicBezTo>
                <a:cubicBezTo>
                  <a:pt x="1611376" y="-31693"/>
                  <a:pt x="2200656" y="913187"/>
                  <a:pt x="2499360" y="1098099"/>
                </a:cubicBezTo>
                <a:cubicBezTo>
                  <a:pt x="2798064" y="1283011"/>
                  <a:pt x="2987040" y="1110291"/>
                  <a:pt x="2987040" y="1110291"/>
                </a:cubicBezTo>
                <a:cubicBezTo>
                  <a:pt x="3466592" y="1102163"/>
                  <a:pt x="4850384" y="953827"/>
                  <a:pt x="5376672" y="1049331"/>
                </a:cubicBezTo>
                <a:cubicBezTo>
                  <a:pt x="5902960" y="1144835"/>
                  <a:pt x="5677408" y="1715827"/>
                  <a:pt x="6144768" y="1683315"/>
                </a:cubicBezTo>
                <a:cubicBezTo>
                  <a:pt x="6612128" y="1650803"/>
                  <a:pt x="7396480" y="1252531"/>
                  <a:pt x="8180832" y="854259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573645" y="1721701"/>
            <a:ext cx="705382" cy="705382"/>
            <a:chOff x="3272949" y="3722523"/>
            <a:chExt cx="813408" cy="877328"/>
          </a:xfrm>
        </p:grpSpPr>
        <p:sp>
          <p:nvSpPr>
            <p:cNvPr id="26" name="椭圆 25"/>
            <p:cNvSpPr/>
            <p:nvPr/>
          </p:nvSpPr>
          <p:spPr>
            <a:xfrm>
              <a:off x="3272949" y="3722523"/>
              <a:ext cx="813408" cy="877328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286069" y="3736674"/>
              <a:ext cx="787168" cy="84902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644749" y="2336688"/>
            <a:ext cx="705382" cy="705382"/>
            <a:chOff x="3272949" y="3722523"/>
            <a:chExt cx="813408" cy="877328"/>
          </a:xfrm>
        </p:grpSpPr>
        <p:sp>
          <p:nvSpPr>
            <p:cNvPr id="29" name="椭圆 28"/>
            <p:cNvSpPr/>
            <p:nvPr/>
          </p:nvSpPr>
          <p:spPr>
            <a:xfrm>
              <a:off x="3272949" y="3722523"/>
              <a:ext cx="813408" cy="877328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286069" y="3736674"/>
              <a:ext cx="787168" cy="84902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62268" y="5180552"/>
            <a:ext cx="705382" cy="705382"/>
            <a:chOff x="3272949" y="3722523"/>
            <a:chExt cx="813408" cy="877328"/>
          </a:xfrm>
        </p:grpSpPr>
        <p:sp>
          <p:nvSpPr>
            <p:cNvPr id="32" name="椭圆 31"/>
            <p:cNvSpPr/>
            <p:nvPr/>
          </p:nvSpPr>
          <p:spPr>
            <a:xfrm>
              <a:off x="3272949" y="3722523"/>
              <a:ext cx="813408" cy="877328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286069" y="3736674"/>
              <a:ext cx="787168" cy="84902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199505" y="2488272"/>
            <a:ext cx="37340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Position the humerus at the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patient’s side</a:t>
            </a:r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874557"/>
            <a:ext cx="402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The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elbow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flexes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90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°.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484841" y="778517"/>
            <a:ext cx="47071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Apply resistance against the dorsal surface of the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forearm. 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3" r="256" b="51543"/>
          <a:stretch>
            <a:fillRect/>
          </a:stretch>
        </p:blipFill>
        <p:spPr bwMode="auto">
          <a:xfrm>
            <a:off x="4189613" y="2136748"/>
            <a:ext cx="4039988" cy="449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" y="150125"/>
            <a:ext cx="43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External </a:t>
            </a:r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rotation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462356" y="3516284"/>
            <a:ext cx="3192087" cy="3092334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11244" y="4039985"/>
            <a:ext cx="23608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</a:rPr>
              <a:t>Infraspinatus,</a:t>
            </a:r>
          </a:p>
          <a:p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</a:rPr>
              <a:t>Teres minor,</a:t>
            </a:r>
          </a:p>
          <a:p>
            <a:r>
              <a:rPr lang="en-US" altLang="zh-CN" sz="3200" dirty="0" smtClean="0">
                <a:solidFill>
                  <a:schemeClr val="accent2">
                    <a:lumMod val="75000"/>
                  </a:schemeClr>
                </a:solidFill>
              </a:rPr>
              <a:t>Posterior deltoid</a:t>
            </a:r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579311" y="2571859"/>
            <a:ext cx="9033377" cy="1746223"/>
            <a:chOff x="953723" y="2972966"/>
            <a:chExt cx="10284553" cy="1988085"/>
          </a:xfrm>
        </p:grpSpPr>
        <p:grpSp>
          <p:nvGrpSpPr>
            <p:cNvPr id="7" name="组合 6"/>
            <p:cNvGrpSpPr/>
            <p:nvPr/>
          </p:nvGrpSpPr>
          <p:grpSpPr>
            <a:xfrm>
              <a:off x="953723" y="2972966"/>
              <a:ext cx="1988083" cy="1988085"/>
              <a:chOff x="1488310" y="1579494"/>
              <a:chExt cx="1414094" cy="141409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2071254" y="2056678"/>
                <a:ext cx="248200" cy="52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accent2">
                        <a:lumMod val="75000"/>
                      </a:schemeClr>
                    </a:solidFill>
                    <a:latin typeface="方正超粗黑_GBK" panose="03000509000000000000" pitchFamily="65" charset="-122"/>
                    <a:ea typeface="方正超粗黑_GBK" panose="03000509000000000000" pitchFamily="65" charset="-122"/>
                  </a:rPr>
                  <a:t>1</a:t>
                </a:r>
                <a:endParaRPr lang="zh-CN" altLang="en-US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250193" y="2972966"/>
              <a:ext cx="1988083" cy="1988085"/>
              <a:chOff x="1488310" y="1579494"/>
              <a:chExt cx="1414094" cy="141409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2036206" y="2056678"/>
                <a:ext cx="318298" cy="52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solidFill>
                      <a:schemeClr val="accent2">
                        <a:lumMod val="75000"/>
                      </a:schemeClr>
                    </a:solidFill>
                    <a:latin typeface="方正超粗黑_GBK" panose="03000509000000000000" pitchFamily="65" charset="-122"/>
                    <a:ea typeface="方正超粗黑_GBK" panose="03000509000000000000" pitchFamily="65" charset="-122"/>
                  </a:rPr>
                  <a:t>2</a:t>
                </a:r>
                <a:endParaRPr lang="zh-CN" altLang="en-US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2941806" y="4022892"/>
              <a:ext cx="17702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511462" y="4020544"/>
              <a:ext cx="17702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2876343" y="395382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9223724" y="3949049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74052" y="5334373"/>
            <a:ext cx="4981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Maintain the humerus neutral to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rotation.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76636" y="5103674"/>
            <a:ext cx="4815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Resist </a:t>
            </a: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abduction at </a:t>
            </a:r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0°,30°,45°,and 60°.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50" y="2071401"/>
            <a:ext cx="3410329" cy="294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6193" y="204952"/>
            <a:ext cx="3414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48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Abduction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29047" y="1130531"/>
            <a:ext cx="9320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accent6">
                    <a:lumMod val="50000"/>
                  </a:schemeClr>
                </a:solidFill>
              </a:rPr>
              <a:t>Deltoid, supraspinatus, the long head of biceps brachii.</a:t>
            </a:r>
            <a:endParaRPr lang="zh-CN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579311" y="2571859"/>
            <a:ext cx="9033377" cy="1746223"/>
            <a:chOff x="953723" y="2972966"/>
            <a:chExt cx="10284553" cy="1988085"/>
          </a:xfrm>
        </p:grpSpPr>
        <p:grpSp>
          <p:nvGrpSpPr>
            <p:cNvPr id="7" name="组合 6"/>
            <p:cNvGrpSpPr/>
            <p:nvPr/>
          </p:nvGrpSpPr>
          <p:grpSpPr>
            <a:xfrm>
              <a:off x="953723" y="2972966"/>
              <a:ext cx="1988083" cy="1988085"/>
              <a:chOff x="1488310" y="1579494"/>
              <a:chExt cx="1414094" cy="141409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10" name="椭圆 9"/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" name="文本框 8"/>
              <p:cNvSpPr txBox="1"/>
              <p:nvPr/>
            </p:nvSpPr>
            <p:spPr>
              <a:xfrm>
                <a:off x="2071254" y="2056678"/>
                <a:ext cx="248200" cy="52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>
                    <a:solidFill>
                      <a:schemeClr val="accent2">
                        <a:lumMod val="75000"/>
                      </a:schemeClr>
                    </a:solidFill>
                    <a:latin typeface="方正超粗黑_GBK" panose="03000509000000000000" pitchFamily="65" charset="-122"/>
                    <a:ea typeface="方正超粗黑_GBK" panose="03000509000000000000" pitchFamily="65" charset="-122"/>
                  </a:rPr>
                  <a:t>1</a:t>
                </a:r>
                <a:endParaRPr lang="zh-CN" altLang="en-US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250193" y="2972966"/>
              <a:ext cx="1988083" cy="1988085"/>
              <a:chOff x="1488310" y="1579494"/>
              <a:chExt cx="1414094" cy="141409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文本框 13"/>
              <p:cNvSpPr txBox="1"/>
              <p:nvPr/>
            </p:nvSpPr>
            <p:spPr>
              <a:xfrm>
                <a:off x="2036206" y="2056678"/>
                <a:ext cx="318298" cy="523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solidFill>
                      <a:schemeClr val="accent2">
                        <a:lumMod val="75000"/>
                      </a:schemeClr>
                    </a:solidFill>
                    <a:latin typeface="方正超粗黑_GBK" panose="03000509000000000000" pitchFamily="65" charset="-122"/>
                    <a:ea typeface="方正超粗黑_GBK" panose="03000509000000000000" pitchFamily="65" charset="-122"/>
                  </a:rPr>
                  <a:t>2</a:t>
                </a:r>
                <a:endParaRPr lang="zh-CN" altLang="en-US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2941806" y="4022892"/>
              <a:ext cx="17702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7511462" y="4020544"/>
              <a:ext cx="1770248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/>
            <p:cNvSpPr/>
            <p:nvPr/>
          </p:nvSpPr>
          <p:spPr>
            <a:xfrm>
              <a:off x="2876343" y="395382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9223724" y="3949049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199505" y="4885346"/>
            <a:ext cx="62677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Position the shoulder between 30°and 60°of elevation.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376636" y="4894070"/>
            <a:ext cx="4815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Controlled manual resistance is applied to humerus</a:t>
            </a:r>
            <a:r>
              <a:rPr lang="en-US" altLang="zh-CN" sz="320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.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013" y="189187"/>
            <a:ext cx="9774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Scapular plane elevation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3073" name="Picture 1" descr="C:\Users\lenovo\Documents\Tencent Files\1047181942\Image\C2C\E9@ZX@104(1`}]}Q}U8_[P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047" y="1469230"/>
            <a:ext cx="2971386" cy="34544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 22"/>
          <p:cNvSpPr/>
          <p:nvPr/>
        </p:nvSpPr>
        <p:spPr>
          <a:xfrm>
            <a:off x="1767840" y="1840992"/>
            <a:ext cx="8229600" cy="1149426"/>
          </a:xfrm>
          <a:custGeom>
            <a:avLst/>
            <a:gdLst>
              <a:gd name="connsiteX0" fmla="*/ 0 w 8229600"/>
              <a:gd name="connsiteY0" fmla="*/ 0 h 1149426"/>
              <a:gd name="connsiteX1" fmla="*/ 1645920 w 8229600"/>
              <a:gd name="connsiteY1" fmla="*/ 1133856 h 1149426"/>
              <a:gd name="connsiteX2" fmla="*/ 3084576 w 8229600"/>
              <a:gd name="connsiteY2" fmla="*/ 682752 h 1149426"/>
              <a:gd name="connsiteX3" fmla="*/ 5462016 w 8229600"/>
              <a:gd name="connsiteY3" fmla="*/ 1024128 h 1149426"/>
              <a:gd name="connsiteX4" fmla="*/ 7095744 w 8229600"/>
              <a:gd name="connsiteY4" fmla="*/ 475488 h 1149426"/>
              <a:gd name="connsiteX5" fmla="*/ 8229600 w 8229600"/>
              <a:gd name="connsiteY5" fmla="*/ 1085088 h 1149426"/>
              <a:gd name="connsiteX6" fmla="*/ 8229600 w 8229600"/>
              <a:gd name="connsiteY6" fmla="*/ 1085088 h 11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29600" h="1149426">
                <a:moveTo>
                  <a:pt x="0" y="0"/>
                </a:moveTo>
                <a:cubicBezTo>
                  <a:pt x="565912" y="510032"/>
                  <a:pt x="1131824" y="1020064"/>
                  <a:pt x="1645920" y="1133856"/>
                </a:cubicBezTo>
                <a:cubicBezTo>
                  <a:pt x="2160016" y="1247648"/>
                  <a:pt x="2448560" y="701040"/>
                  <a:pt x="3084576" y="682752"/>
                </a:cubicBezTo>
                <a:cubicBezTo>
                  <a:pt x="3720592" y="664464"/>
                  <a:pt x="4793488" y="1058672"/>
                  <a:pt x="5462016" y="1024128"/>
                </a:cubicBezTo>
                <a:cubicBezTo>
                  <a:pt x="6130544" y="989584"/>
                  <a:pt x="6634480" y="465328"/>
                  <a:pt x="7095744" y="475488"/>
                </a:cubicBezTo>
                <a:cubicBezTo>
                  <a:pt x="7557008" y="485648"/>
                  <a:pt x="8229600" y="1085088"/>
                  <a:pt x="8229600" y="1085088"/>
                </a:cubicBezTo>
                <a:lnTo>
                  <a:pt x="8229600" y="108508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23"/>
          <p:cNvSpPr/>
          <p:nvPr/>
        </p:nvSpPr>
        <p:spPr>
          <a:xfrm>
            <a:off x="1926336" y="3941019"/>
            <a:ext cx="8180832" cy="1684650"/>
          </a:xfrm>
          <a:custGeom>
            <a:avLst/>
            <a:gdLst>
              <a:gd name="connsiteX0" fmla="*/ 0 w 8180832"/>
              <a:gd name="connsiteY0" fmla="*/ 1293171 h 1684650"/>
              <a:gd name="connsiteX1" fmla="*/ 1194816 w 8180832"/>
              <a:gd name="connsiteY1" fmla="*/ 819 h 1684650"/>
              <a:gd name="connsiteX2" fmla="*/ 2499360 w 8180832"/>
              <a:gd name="connsiteY2" fmla="*/ 1098099 h 1684650"/>
              <a:gd name="connsiteX3" fmla="*/ 2987040 w 8180832"/>
              <a:gd name="connsiteY3" fmla="*/ 1110291 h 1684650"/>
              <a:gd name="connsiteX4" fmla="*/ 5376672 w 8180832"/>
              <a:gd name="connsiteY4" fmla="*/ 1049331 h 1684650"/>
              <a:gd name="connsiteX5" fmla="*/ 6144768 w 8180832"/>
              <a:gd name="connsiteY5" fmla="*/ 1683315 h 1684650"/>
              <a:gd name="connsiteX6" fmla="*/ 8180832 w 8180832"/>
              <a:gd name="connsiteY6" fmla="*/ 854259 h 168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80832" h="1684650">
                <a:moveTo>
                  <a:pt x="0" y="1293171"/>
                </a:moveTo>
                <a:cubicBezTo>
                  <a:pt x="389128" y="663251"/>
                  <a:pt x="778256" y="33331"/>
                  <a:pt x="1194816" y="819"/>
                </a:cubicBezTo>
                <a:cubicBezTo>
                  <a:pt x="1611376" y="-31693"/>
                  <a:pt x="2200656" y="913187"/>
                  <a:pt x="2499360" y="1098099"/>
                </a:cubicBezTo>
                <a:cubicBezTo>
                  <a:pt x="2798064" y="1283011"/>
                  <a:pt x="2987040" y="1110291"/>
                  <a:pt x="2987040" y="1110291"/>
                </a:cubicBezTo>
                <a:cubicBezTo>
                  <a:pt x="3466592" y="1102163"/>
                  <a:pt x="4850384" y="953827"/>
                  <a:pt x="5376672" y="1049331"/>
                </a:cubicBezTo>
                <a:cubicBezTo>
                  <a:pt x="5902960" y="1144835"/>
                  <a:pt x="5677408" y="1715827"/>
                  <a:pt x="6144768" y="1683315"/>
                </a:cubicBezTo>
                <a:cubicBezTo>
                  <a:pt x="6612128" y="1650803"/>
                  <a:pt x="7396480" y="1252531"/>
                  <a:pt x="8180832" y="854259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573645" y="1721701"/>
            <a:ext cx="705382" cy="705382"/>
            <a:chOff x="3272949" y="3722523"/>
            <a:chExt cx="813408" cy="877328"/>
          </a:xfrm>
        </p:grpSpPr>
        <p:sp>
          <p:nvSpPr>
            <p:cNvPr id="26" name="椭圆 25"/>
            <p:cNvSpPr/>
            <p:nvPr/>
          </p:nvSpPr>
          <p:spPr>
            <a:xfrm>
              <a:off x="3272949" y="3722523"/>
              <a:ext cx="813408" cy="877328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286069" y="3736674"/>
              <a:ext cx="787168" cy="84902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</a:rPr>
                <a:t>1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644749" y="2336688"/>
            <a:ext cx="705382" cy="705382"/>
            <a:chOff x="3272949" y="3722523"/>
            <a:chExt cx="813408" cy="877328"/>
          </a:xfrm>
        </p:grpSpPr>
        <p:sp>
          <p:nvSpPr>
            <p:cNvPr id="29" name="椭圆 28"/>
            <p:cNvSpPr/>
            <p:nvPr/>
          </p:nvSpPr>
          <p:spPr>
            <a:xfrm>
              <a:off x="3272949" y="3722523"/>
              <a:ext cx="813408" cy="877328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286069" y="3736674"/>
              <a:ext cx="787168" cy="84902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chemeClr val="accent2">
                      <a:lumMod val="75000"/>
                    </a:schemeClr>
                  </a:solidFill>
                </a:rPr>
                <a:t>3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62763" y="4964421"/>
            <a:ext cx="705382" cy="705382"/>
            <a:chOff x="3272949" y="3722523"/>
            <a:chExt cx="813408" cy="877328"/>
          </a:xfrm>
        </p:grpSpPr>
        <p:sp>
          <p:nvSpPr>
            <p:cNvPr id="32" name="椭圆 31"/>
            <p:cNvSpPr/>
            <p:nvPr/>
          </p:nvSpPr>
          <p:spPr>
            <a:xfrm>
              <a:off x="3272949" y="3722523"/>
              <a:ext cx="813408" cy="877328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286069" y="3736674"/>
              <a:ext cx="787168" cy="84902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</a:rPr>
                <a:t>2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714302" y="4648645"/>
            <a:ext cx="705382" cy="705382"/>
            <a:chOff x="3272949" y="3722523"/>
            <a:chExt cx="813408" cy="877328"/>
          </a:xfrm>
        </p:grpSpPr>
        <p:sp>
          <p:nvSpPr>
            <p:cNvPr id="35" name="椭圆 34"/>
            <p:cNvSpPr/>
            <p:nvPr/>
          </p:nvSpPr>
          <p:spPr>
            <a:xfrm>
              <a:off x="3272949" y="3722523"/>
              <a:ext cx="813408" cy="877328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635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286069" y="3736674"/>
              <a:ext cx="787168" cy="84902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endParaRPr lang="zh-CN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15600" y="2870658"/>
            <a:ext cx="3734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Position the humerus at the side and neutral to rotation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.</a:t>
            </a:r>
            <a:endParaRPr lang="zh-CN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9381" y="5666739"/>
            <a:ext cx="4026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Apply resistance to forearm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flexion.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03217" y="3037040"/>
            <a:ext cx="47071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Change the position of the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shoulder.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995374" y="5473005"/>
            <a:ext cx="4885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R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epeat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the isometric resistance to elbow flexion.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069" y="150125"/>
            <a:ext cx="1048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Elbow flexion with forearm supination.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6146" name="Picture 2" descr="http://p4.so.qhimg.com/t018d80db90d0e2b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56" b="10382"/>
          <a:stretch>
            <a:fillRect/>
          </a:stretch>
        </p:blipFill>
        <p:spPr bwMode="auto">
          <a:xfrm>
            <a:off x="3816646" y="2203963"/>
            <a:ext cx="3997114" cy="32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280160" y="947651"/>
            <a:ext cx="5459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rgbClr val="70AD47">
                    <a:lumMod val="50000"/>
                  </a:srgbClr>
                </a:solidFill>
              </a:rPr>
              <a:t>The long head of biceps brachii.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 64"/>
          <p:cNvSpPr/>
          <p:nvPr/>
        </p:nvSpPr>
        <p:spPr>
          <a:xfrm>
            <a:off x="753748" y="247474"/>
            <a:ext cx="109664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Self-Applied Multiple-Angle Isometrics</a:t>
            </a:r>
          </a:p>
        </p:txBody>
      </p:sp>
      <p:pic>
        <p:nvPicPr>
          <p:cNvPr id="12289" name="Picture 1" descr="D:\360安全浏览器下载\2311614354\Image\C2C\(K3O$J@JX`_9V8%9ZY(M8K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9666"/>
            <a:ext cx="6161649" cy="27432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r="1243" b="4121"/>
          <a:stretch>
            <a:fillRect/>
          </a:stretch>
        </p:blipFill>
        <p:spPr bwMode="auto">
          <a:xfrm>
            <a:off x="5991481" y="4067346"/>
            <a:ext cx="6200519" cy="279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517178" y="1911927"/>
            <a:ext cx="468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Using the opposite hand</a:t>
            </a:r>
            <a:endParaRPr lang="zh-CN" altLang="en-US" sz="3600" b="1" dirty="0" smtClean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271" y="4937761"/>
            <a:ext cx="475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Using a stationary object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273986" y="0"/>
            <a:ext cx="4812739" cy="4965595"/>
            <a:chOff x="3288274" y="-851"/>
            <a:chExt cx="5464201" cy="5637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4517592" y="2828910"/>
              <a:ext cx="800864" cy="800864"/>
              <a:chOff x="3272949" y="3722523"/>
              <a:chExt cx="813408" cy="87732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272949" y="3722523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286069" y="3736674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" name="直接连接符 2"/>
            <p:cNvCxnSpPr/>
            <p:nvPr/>
          </p:nvCxnSpPr>
          <p:spPr>
            <a:xfrm flipH="1">
              <a:off x="3357174" y="-851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298232" y="60875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288274" y="1734859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354997" y="1768221"/>
              <a:ext cx="2960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636278" y="170893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17728" y="170149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180546" y="1775654"/>
              <a:ext cx="3905" cy="10185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117728" y="2695465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937205" y="2828911"/>
              <a:ext cx="2486682" cy="2486684"/>
              <a:chOff x="1488310" y="1579494"/>
              <a:chExt cx="1414094" cy="141409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957492" y="1840234"/>
                <a:ext cx="475730" cy="100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accent2">
                        <a:lumMod val="75000"/>
                      </a:schemeClr>
                    </a:solidFill>
                    <a:latin typeface="方正超粗黑_GBK" panose="03000509000000000000" pitchFamily="65" charset="-122"/>
                    <a:ea typeface="方正超粗黑_GBK" panose="03000509000000000000" pitchFamily="65" charset="-122"/>
                  </a:rPr>
                  <a:t>3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7398433" y="4282855"/>
              <a:ext cx="1354042" cy="1354042"/>
              <a:chOff x="3272949" y="3722523"/>
              <a:chExt cx="813408" cy="87732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272949" y="3722523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286069" y="3736674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Freeform 94"/>
            <p:cNvSpPr>
              <a:spLocks noEditPoints="1"/>
            </p:cNvSpPr>
            <p:nvPr/>
          </p:nvSpPr>
          <p:spPr bwMode="auto">
            <a:xfrm>
              <a:off x="7638635" y="4435132"/>
              <a:ext cx="873637" cy="880463"/>
            </a:xfrm>
            <a:custGeom>
              <a:avLst/>
              <a:gdLst>
                <a:gd name="T0" fmla="*/ 138 w 256"/>
                <a:gd name="T1" fmla="*/ 27 h 259"/>
                <a:gd name="T2" fmla="*/ 132 w 256"/>
                <a:gd name="T3" fmla="*/ 1 h 259"/>
                <a:gd name="T4" fmla="*/ 118 w 256"/>
                <a:gd name="T5" fmla="*/ 12 h 259"/>
                <a:gd name="T6" fmla="*/ 125 w 256"/>
                <a:gd name="T7" fmla="*/ 36 h 259"/>
                <a:gd name="T8" fmla="*/ 86 w 256"/>
                <a:gd name="T9" fmla="*/ 47 h 259"/>
                <a:gd name="T10" fmla="*/ 78 w 256"/>
                <a:gd name="T11" fmla="*/ 22 h 259"/>
                <a:gd name="T12" fmla="*/ 61 w 256"/>
                <a:gd name="T13" fmla="*/ 21 h 259"/>
                <a:gd name="T14" fmla="*/ 69 w 256"/>
                <a:gd name="T15" fmla="*/ 45 h 259"/>
                <a:gd name="T16" fmla="*/ 227 w 256"/>
                <a:gd name="T17" fmla="*/ 82 h 259"/>
                <a:gd name="T18" fmla="*/ 239 w 256"/>
                <a:gd name="T19" fmla="*/ 64 h 259"/>
                <a:gd name="T20" fmla="*/ 217 w 256"/>
                <a:gd name="T21" fmla="*/ 65 h 259"/>
                <a:gd name="T22" fmla="*/ 205 w 256"/>
                <a:gd name="T23" fmla="*/ 83 h 259"/>
                <a:gd name="T24" fmla="*/ 227 w 256"/>
                <a:gd name="T25" fmla="*/ 82 h 259"/>
                <a:gd name="T26" fmla="*/ 182 w 256"/>
                <a:gd name="T27" fmla="*/ 49 h 259"/>
                <a:gd name="T28" fmla="*/ 196 w 256"/>
                <a:gd name="T29" fmla="*/ 26 h 259"/>
                <a:gd name="T30" fmla="*/ 183 w 256"/>
                <a:gd name="T31" fmla="*/ 18 h 259"/>
                <a:gd name="T32" fmla="*/ 170 w 256"/>
                <a:gd name="T33" fmla="*/ 41 h 259"/>
                <a:gd name="T34" fmla="*/ 61 w 256"/>
                <a:gd name="T35" fmla="*/ 155 h 259"/>
                <a:gd name="T36" fmla="*/ 93 w 256"/>
                <a:gd name="T37" fmla="*/ 105 h 259"/>
                <a:gd name="T38" fmla="*/ 144 w 256"/>
                <a:gd name="T39" fmla="*/ 97 h 259"/>
                <a:gd name="T40" fmla="*/ 194 w 256"/>
                <a:gd name="T41" fmla="*/ 135 h 259"/>
                <a:gd name="T42" fmla="*/ 201 w 256"/>
                <a:gd name="T43" fmla="*/ 160 h 259"/>
                <a:gd name="T44" fmla="*/ 209 w 256"/>
                <a:gd name="T45" fmla="*/ 129 h 259"/>
                <a:gd name="T46" fmla="*/ 186 w 256"/>
                <a:gd name="T47" fmla="*/ 74 h 259"/>
                <a:gd name="T48" fmla="*/ 131 w 256"/>
                <a:gd name="T49" fmla="*/ 51 h 259"/>
                <a:gd name="T50" fmla="*/ 87 w 256"/>
                <a:gd name="T51" fmla="*/ 64 h 259"/>
                <a:gd name="T52" fmla="*/ 52 w 256"/>
                <a:gd name="T53" fmla="*/ 121 h 259"/>
                <a:gd name="T54" fmla="*/ 58 w 256"/>
                <a:gd name="T55" fmla="*/ 155 h 259"/>
                <a:gd name="T56" fmla="*/ 28 w 256"/>
                <a:gd name="T57" fmla="*/ 82 h 259"/>
                <a:gd name="T58" fmla="*/ 51 w 256"/>
                <a:gd name="T59" fmla="*/ 83 h 259"/>
                <a:gd name="T60" fmla="*/ 39 w 256"/>
                <a:gd name="T61" fmla="*/ 65 h 259"/>
                <a:gd name="T62" fmla="*/ 17 w 256"/>
                <a:gd name="T63" fmla="*/ 64 h 259"/>
                <a:gd name="T64" fmla="*/ 28 w 256"/>
                <a:gd name="T65" fmla="*/ 82 h 259"/>
                <a:gd name="T66" fmla="*/ 220 w 256"/>
                <a:gd name="T67" fmla="*/ 125 h 259"/>
                <a:gd name="T68" fmla="*/ 230 w 256"/>
                <a:gd name="T69" fmla="*/ 138 h 259"/>
                <a:gd name="T70" fmla="*/ 255 w 256"/>
                <a:gd name="T71" fmla="*/ 132 h 259"/>
                <a:gd name="T72" fmla="*/ 244 w 256"/>
                <a:gd name="T73" fmla="*/ 119 h 259"/>
                <a:gd name="T74" fmla="*/ 36 w 256"/>
                <a:gd name="T75" fmla="*/ 125 h 259"/>
                <a:gd name="T76" fmla="*/ 12 w 256"/>
                <a:gd name="T77" fmla="*/ 119 h 259"/>
                <a:gd name="T78" fmla="*/ 1 w 256"/>
                <a:gd name="T79" fmla="*/ 132 h 259"/>
                <a:gd name="T80" fmla="*/ 26 w 256"/>
                <a:gd name="T81" fmla="*/ 138 h 259"/>
                <a:gd name="T82" fmla="*/ 229 w 256"/>
                <a:gd name="T83" fmla="*/ 205 h 259"/>
                <a:gd name="T84" fmla="*/ 227 w 256"/>
                <a:gd name="T85" fmla="*/ 204 h 259"/>
                <a:gd name="T86" fmla="*/ 212 w 256"/>
                <a:gd name="T87" fmla="*/ 174 h 259"/>
                <a:gd name="T88" fmla="*/ 187 w 256"/>
                <a:gd name="T89" fmla="*/ 169 h 259"/>
                <a:gd name="T90" fmla="*/ 170 w 256"/>
                <a:gd name="T91" fmla="*/ 131 h 259"/>
                <a:gd name="T92" fmla="*/ 132 w 256"/>
                <a:gd name="T93" fmla="*/ 116 h 259"/>
                <a:gd name="T94" fmla="*/ 88 w 256"/>
                <a:gd name="T95" fmla="*/ 138 h 259"/>
                <a:gd name="T96" fmla="*/ 73 w 256"/>
                <a:gd name="T97" fmla="*/ 165 h 259"/>
                <a:gd name="T98" fmla="*/ 53 w 256"/>
                <a:gd name="T99" fmla="*/ 182 h 259"/>
                <a:gd name="T100" fmla="*/ 40 w 256"/>
                <a:gd name="T101" fmla="*/ 187 h 259"/>
                <a:gd name="T102" fmla="*/ 21 w 256"/>
                <a:gd name="T103" fmla="*/ 213 h 259"/>
                <a:gd name="T104" fmla="*/ 26 w 256"/>
                <a:gd name="T105" fmla="*/ 240 h 259"/>
                <a:gd name="T106" fmla="*/ 56 w 256"/>
                <a:gd name="T107" fmla="*/ 259 h 259"/>
                <a:gd name="T108" fmla="*/ 238 w 256"/>
                <a:gd name="T109" fmla="*/ 256 h 259"/>
                <a:gd name="T110" fmla="*/ 252 w 256"/>
                <a:gd name="T111" fmla="*/ 235 h 259"/>
                <a:gd name="T112" fmla="*/ 248 w 256"/>
                <a:gd name="T113" fmla="*/ 217 h 259"/>
                <a:gd name="T114" fmla="*/ 229 w 256"/>
                <a:gd name="T115" fmla="*/ 20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" h="259">
                  <a:moveTo>
                    <a:pt x="129" y="39"/>
                  </a:moveTo>
                  <a:lnTo>
                    <a:pt x="129" y="39"/>
                  </a:lnTo>
                  <a:lnTo>
                    <a:pt x="132" y="36"/>
                  </a:lnTo>
                  <a:lnTo>
                    <a:pt x="135" y="32"/>
                  </a:lnTo>
                  <a:lnTo>
                    <a:pt x="138" y="27"/>
                  </a:lnTo>
                  <a:lnTo>
                    <a:pt x="138" y="19"/>
                  </a:lnTo>
                  <a:lnTo>
                    <a:pt x="138" y="19"/>
                  </a:lnTo>
                  <a:lnTo>
                    <a:pt x="138" y="12"/>
                  </a:lnTo>
                  <a:lnTo>
                    <a:pt x="135" y="5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1" y="5"/>
                  </a:lnTo>
                  <a:lnTo>
                    <a:pt x="118" y="12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27"/>
                  </a:lnTo>
                  <a:lnTo>
                    <a:pt x="121" y="32"/>
                  </a:lnTo>
                  <a:lnTo>
                    <a:pt x="125" y="36"/>
                  </a:lnTo>
                  <a:lnTo>
                    <a:pt x="129" y="39"/>
                  </a:lnTo>
                  <a:lnTo>
                    <a:pt x="129" y="39"/>
                  </a:lnTo>
                  <a:close/>
                  <a:moveTo>
                    <a:pt x="83" y="51"/>
                  </a:moveTo>
                  <a:lnTo>
                    <a:pt x="83" y="51"/>
                  </a:lnTo>
                  <a:lnTo>
                    <a:pt x="86" y="47"/>
                  </a:lnTo>
                  <a:lnTo>
                    <a:pt x="87" y="41"/>
                  </a:lnTo>
                  <a:lnTo>
                    <a:pt x="86" y="35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78" y="22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21"/>
                  </a:lnTo>
                  <a:lnTo>
                    <a:pt x="61" y="26"/>
                  </a:lnTo>
                  <a:lnTo>
                    <a:pt x="61" y="3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9" y="45"/>
                  </a:lnTo>
                  <a:lnTo>
                    <a:pt x="74" y="49"/>
                  </a:lnTo>
                  <a:lnTo>
                    <a:pt x="79" y="51"/>
                  </a:lnTo>
                  <a:lnTo>
                    <a:pt x="83" y="51"/>
                  </a:lnTo>
                  <a:lnTo>
                    <a:pt x="83" y="51"/>
                  </a:lnTo>
                  <a:close/>
                  <a:moveTo>
                    <a:pt x="227" y="82"/>
                  </a:moveTo>
                  <a:lnTo>
                    <a:pt x="227" y="82"/>
                  </a:lnTo>
                  <a:lnTo>
                    <a:pt x="234" y="78"/>
                  </a:lnTo>
                  <a:lnTo>
                    <a:pt x="238" y="73"/>
                  </a:lnTo>
                  <a:lnTo>
                    <a:pt x="240" y="69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6" y="61"/>
                  </a:lnTo>
                  <a:lnTo>
                    <a:pt x="231" y="61"/>
                  </a:lnTo>
                  <a:lnTo>
                    <a:pt x="225" y="62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2" y="70"/>
                  </a:lnTo>
                  <a:lnTo>
                    <a:pt x="207" y="74"/>
                  </a:lnTo>
                  <a:lnTo>
                    <a:pt x="205" y="79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9" y="86"/>
                  </a:lnTo>
                  <a:lnTo>
                    <a:pt x="214" y="87"/>
                  </a:lnTo>
                  <a:lnTo>
                    <a:pt x="221" y="86"/>
                  </a:lnTo>
                  <a:lnTo>
                    <a:pt x="227" y="82"/>
                  </a:lnTo>
                  <a:lnTo>
                    <a:pt x="227" y="82"/>
                  </a:lnTo>
                  <a:close/>
                  <a:moveTo>
                    <a:pt x="173" y="51"/>
                  </a:moveTo>
                  <a:lnTo>
                    <a:pt x="173" y="51"/>
                  </a:lnTo>
                  <a:lnTo>
                    <a:pt x="177" y="51"/>
                  </a:lnTo>
                  <a:lnTo>
                    <a:pt x="182" y="49"/>
                  </a:lnTo>
                  <a:lnTo>
                    <a:pt x="187" y="45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95" y="32"/>
                  </a:lnTo>
                  <a:lnTo>
                    <a:pt x="196" y="26"/>
                  </a:lnTo>
                  <a:lnTo>
                    <a:pt x="195" y="21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88" y="17"/>
                  </a:lnTo>
                  <a:lnTo>
                    <a:pt x="183" y="18"/>
                  </a:lnTo>
                  <a:lnTo>
                    <a:pt x="178" y="22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1" y="36"/>
                  </a:lnTo>
                  <a:lnTo>
                    <a:pt x="170" y="41"/>
                  </a:lnTo>
                  <a:lnTo>
                    <a:pt x="170" y="47"/>
                  </a:lnTo>
                  <a:lnTo>
                    <a:pt x="173" y="51"/>
                  </a:lnTo>
                  <a:lnTo>
                    <a:pt x="173" y="51"/>
                  </a:lnTo>
                  <a:close/>
                  <a:moveTo>
                    <a:pt x="61" y="155"/>
                  </a:moveTo>
                  <a:lnTo>
                    <a:pt x="61" y="155"/>
                  </a:lnTo>
                  <a:lnTo>
                    <a:pt x="64" y="142"/>
                  </a:lnTo>
                  <a:lnTo>
                    <a:pt x="69" y="131"/>
                  </a:lnTo>
                  <a:lnTo>
                    <a:pt x="75" y="121"/>
                  </a:lnTo>
                  <a:lnTo>
                    <a:pt x="83" y="112"/>
                  </a:lnTo>
                  <a:lnTo>
                    <a:pt x="93" y="105"/>
                  </a:lnTo>
                  <a:lnTo>
                    <a:pt x="105" y="100"/>
                  </a:lnTo>
                  <a:lnTo>
                    <a:pt x="117" y="97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44" y="97"/>
                  </a:lnTo>
                  <a:lnTo>
                    <a:pt x="157" y="101"/>
                  </a:lnTo>
                  <a:lnTo>
                    <a:pt x="169" y="106"/>
                  </a:lnTo>
                  <a:lnTo>
                    <a:pt x="178" y="114"/>
                  </a:lnTo>
                  <a:lnTo>
                    <a:pt x="187" y="123"/>
                  </a:lnTo>
                  <a:lnTo>
                    <a:pt x="194" y="135"/>
                  </a:lnTo>
                  <a:lnTo>
                    <a:pt x="197" y="147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5" y="153"/>
                  </a:lnTo>
                  <a:lnTo>
                    <a:pt x="208" y="145"/>
                  </a:lnTo>
                  <a:lnTo>
                    <a:pt x="209" y="138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1"/>
                  </a:lnTo>
                  <a:lnTo>
                    <a:pt x="208" y="113"/>
                  </a:lnTo>
                  <a:lnTo>
                    <a:pt x="203" y="99"/>
                  </a:lnTo>
                  <a:lnTo>
                    <a:pt x="196" y="84"/>
                  </a:lnTo>
                  <a:lnTo>
                    <a:pt x="186" y="74"/>
                  </a:lnTo>
                  <a:lnTo>
                    <a:pt x="174" y="64"/>
                  </a:lnTo>
                  <a:lnTo>
                    <a:pt x="161" y="57"/>
                  </a:lnTo>
                  <a:lnTo>
                    <a:pt x="147" y="52"/>
                  </a:lnTo>
                  <a:lnTo>
                    <a:pt x="139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22" y="51"/>
                  </a:lnTo>
                  <a:lnTo>
                    <a:pt x="114" y="52"/>
                  </a:lnTo>
                  <a:lnTo>
                    <a:pt x="100" y="57"/>
                  </a:lnTo>
                  <a:lnTo>
                    <a:pt x="87" y="64"/>
                  </a:lnTo>
                  <a:lnTo>
                    <a:pt x="75" y="74"/>
                  </a:lnTo>
                  <a:lnTo>
                    <a:pt x="65" y="84"/>
                  </a:lnTo>
                  <a:lnTo>
                    <a:pt x="58" y="99"/>
                  </a:lnTo>
                  <a:lnTo>
                    <a:pt x="53" y="113"/>
                  </a:lnTo>
                  <a:lnTo>
                    <a:pt x="52" y="121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2" y="136"/>
                  </a:lnTo>
                  <a:lnTo>
                    <a:pt x="53" y="143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61" y="155"/>
                  </a:lnTo>
                  <a:lnTo>
                    <a:pt x="61" y="155"/>
                  </a:lnTo>
                  <a:close/>
                  <a:moveTo>
                    <a:pt x="28" y="82"/>
                  </a:moveTo>
                  <a:lnTo>
                    <a:pt x="28" y="82"/>
                  </a:lnTo>
                  <a:lnTo>
                    <a:pt x="35" y="86"/>
                  </a:lnTo>
                  <a:lnTo>
                    <a:pt x="41" y="87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79"/>
                  </a:lnTo>
                  <a:lnTo>
                    <a:pt x="49" y="74"/>
                  </a:lnTo>
                  <a:lnTo>
                    <a:pt x="44" y="70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1" y="62"/>
                  </a:lnTo>
                  <a:lnTo>
                    <a:pt x="25" y="61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5" y="69"/>
                  </a:lnTo>
                  <a:lnTo>
                    <a:pt x="18" y="73"/>
                  </a:lnTo>
                  <a:lnTo>
                    <a:pt x="22" y="78"/>
                  </a:lnTo>
                  <a:lnTo>
                    <a:pt x="28" y="82"/>
                  </a:lnTo>
                  <a:lnTo>
                    <a:pt x="28" y="82"/>
                  </a:lnTo>
                  <a:close/>
                  <a:moveTo>
                    <a:pt x="238" y="118"/>
                  </a:moveTo>
                  <a:lnTo>
                    <a:pt x="238" y="118"/>
                  </a:lnTo>
                  <a:lnTo>
                    <a:pt x="230" y="119"/>
                  </a:lnTo>
                  <a:lnTo>
                    <a:pt x="223" y="121"/>
                  </a:lnTo>
                  <a:lnTo>
                    <a:pt x="220" y="125"/>
                  </a:lnTo>
                  <a:lnTo>
                    <a:pt x="218" y="129"/>
                  </a:lnTo>
                  <a:lnTo>
                    <a:pt x="218" y="129"/>
                  </a:lnTo>
                  <a:lnTo>
                    <a:pt x="220" y="132"/>
                  </a:lnTo>
                  <a:lnTo>
                    <a:pt x="223" y="135"/>
                  </a:lnTo>
                  <a:lnTo>
                    <a:pt x="230" y="138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44" y="138"/>
                  </a:lnTo>
                  <a:lnTo>
                    <a:pt x="251" y="135"/>
                  </a:lnTo>
                  <a:lnTo>
                    <a:pt x="255" y="132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5"/>
                  </a:lnTo>
                  <a:lnTo>
                    <a:pt x="251" y="121"/>
                  </a:lnTo>
                  <a:lnTo>
                    <a:pt x="244" y="119"/>
                  </a:lnTo>
                  <a:lnTo>
                    <a:pt x="238" y="118"/>
                  </a:lnTo>
                  <a:lnTo>
                    <a:pt x="238" y="118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6" y="125"/>
                  </a:lnTo>
                  <a:lnTo>
                    <a:pt x="32" y="121"/>
                  </a:lnTo>
                  <a:lnTo>
                    <a:pt x="26" y="119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2" y="119"/>
                  </a:lnTo>
                  <a:lnTo>
                    <a:pt x="5" y="121"/>
                  </a:lnTo>
                  <a:lnTo>
                    <a:pt x="1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32"/>
                  </a:lnTo>
                  <a:lnTo>
                    <a:pt x="5" y="135"/>
                  </a:lnTo>
                  <a:lnTo>
                    <a:pt x="12" y="138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26" y="138"/>
                  </a:lnTo>
                  <a:lnTo>
                    <a:pt x="32" y="135"/>
                  </a:lnTo>
                  <a:lnTo>
                    <a:pt x="36" y="132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229" y="205"/>
                  </a:moveTo>
                  <a:lnTo>
                    <a:pt x="229" y="205"/>
                  </a:lnTo>
                  <a:lnTo>
                    <a:pt x="227" y="205"/>
                  </a:lnTo>
                  <a:lnTo>
                    <a:pt x="227" y="205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6" y="196"/>
                  </a:lnTo>
                  <a:lnTo>
                    <a:pt x="225" y="190"/>
                  </a:lnTo>
                  <a:lnTo>
                    <a:pt x="221" y="183"/>
                  </a:lnTo>
                  <a:lnTo>
                    <a:pt x="217" y="178"/>
                  </a:lnTo>
                  <a:lnTo>
                    <a:pt x="212" y="174"/>
                  </a:lnTo>
                  <a:lnTo>
                    <a:pt x="205" y="171"/>
                  </a:lnTo>
                  <a:lnTo>
                    <a:pt x="199" y="169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87" y="169"/>
                  </a:lnTo>
                  <a:lnTo>
                    <a:pt x="187" y="169"/>
                  </a:lnTo>
                  <a:lnTo>
                    <a:pt x="186" y="157"/>
                  </a:lnTo>
                  <a:lnTo>
                    <a:pt x="182" y="148"/>
                  </a:lnTo>
                  <a:lnTo>
                    <a:pt x="177" y="139"/>
                  </a:lnTo>
                  <a:lnTo>
                    <a:pt x="170" y="131"/>
                  </a:lnTo>
                  <a:lnTo>
                    <a:pt x="162" y="125"/>
                  </a:lnTo>
                  <a:lnTo>
                    <a:pt x="153" y="121"/>
                  </a:lnTo>
                  <a:lnTo>
                    <a:pt x="143" y="117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19" y="117"/>
                  </a:lnTo>
                  <a:lnTo>
                    <a:pt x="109" y="119"/>
                  </a:lnTo>
                  <a:lnTo>
                    <a:pt x="100" y="125"/>
                  </a:lnTo>
                  <a:lnTo>
                    <a:pt x="93" y="130"/>
                  </a:lnTo>
                  <a:lnTo>
                    <a:pt x="88" y="138"/>
                  </a:lnTo>
                  <a:lnTo>
                    <a:pt x="84" y="145"/>
                  </a:lnTo>
                  <a:lnTo>
                    <a:pt x="80" y="155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73" y="165"/>
                  </a:lnTo>
                  <a:lnTo>
                    <a:pt x="64" y="166"/>
                  </a:lnTo>
                  <a:lnTo>
                    <a:pt x="61" y="169"/>
                  </a:lnTo>
                  <a:lnTo>
                    <a:pt x="57" y="171"/>
                  </a:lnTo>
                  <a:lnTo>
                    <a:pt x="54" y="175"/>
                  </a:lnTo>
                  <a:lnTo>
                    <a:pt x="53" y="182"/>
                  </a:lnTo>
                  <a:lnTo>
                    <a:pt x="53" y="182"/>
                  </a:lnTo>
                  <a:lnTo>
                    <a:pt x="54" y="183"/>
                  </a:lnTo>
                  <a:lnTo>
                    <a:pt x="54" y="183"/>
                  </a:lnTo>
                  <a:lnTo>
                    <a:pt x="47" y="184"/>
                  </a:lnTo>
                  <a:lnTo>
                    <a:pt x="40" y="187"/>
                  </a:lnTo>
                  <a:lnTo>
                    <a:pt x="35" y="191"/>
                  </a:lnTo>
                  <a:lnTo>
                    <a:pt x="30" y="195"/>
                  </a:lnTo>
                  <a:lnTo>
                    <a:pt x="26" y="200"/>
                  </a:lnTo>
                  <a:lnTo>
                    <a:pt x="23" y="207"/>
                  </a:lnTo>
                  <a:lnTo>
                    <a:pt x="21" y="213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1" y="227"/>
                  </a:lnTo>
                  <a:lnTo>
                    <a:pt x="23" y="234"/>
                  </a:lnTo>
                  <a:lnTo>
                    <a:pt x="26" y="240"/>
                  </a:lnTo>
                  <a:lnTo>
                    <a:pt x="31" y="247"/>
                  </a:lnTo>
                  <a:lnTo>
                    <a:pt x="36" y="251"/>
                  </a:lnTo>
                  <a:lnTo>
                    <a:pt x="41" y="255"/>
                  </a:lnTo>
                  <a:lnTo>
                    <a:pt x="49" y="257"/>
                  </a:lnTo>
                  <a:lnTo>
                    <a:pt x="56" y="259"/>
                  </a:lnTo>
                  <a:lnTo>
                    <a:pt x="56" y="259"/>
                  </a:lnTo>
                  <a:lnTo>
                    <a:pt x="229" y="259"/>
                  </a:lnTo>
                  <a:lnTo>
                    <a:pt x="229" y="259"/>
                  </a:lnTo>
                  <a:lnTo>
                    <a:pt x="234" y="259"/>
                  </a:lnTo>
                  <a:lnTo>
                    <a:pt x="238" y="256"/>
                  </a:lnTo>
                  <a:lnTo>
                    <a:pt x="242" y="253"/>
                  </a:lnTo>
                  <a:lnTo>
                    <a:pt x="246" y="249"/>
                  </a:lnTo>
                  <a:lnTo>
                    <a:pt x="248" y="246"/>
                  </a:lnTo>
                  <a:lnTo>
                    <a:pt x="251" y="240"/>
                  </a:lnTo>
                  <a:lnTo>
                    <a:pt x="252" y="235"/>
                  </a:lnTo>
                  <a:lnTo>
                    <a:pt x="253" y="230"/>
                  </a:lnTo>
                  <a:lnTo>
                    <a:pt x="253" y="230"/>
                  </a:lnTo>
                  <a:lnTo>
                    <a:pt x="252" y="226"/>
                  </a:lnTo>
                  <a:lnTo>
                    <a:pt x="251" y="221"/>
                  </a:lnTo>
                  <a:lnTo>
                    <a:pt x="248" y="217"/>
                  </a:lnTo>
                  <a:lnTo>
                    <a:pt x="246" y="213"/>
                  </a:lnTo>
                  <a:lnTo>
                    <a:pt x="242" y="210"/>
                  </a:lnTo>
                  <a:lnTo>
                    <a:pt x="238" y="208"/>
                  </a:lnTo>
                  <a:lnTo>
                    <a:pt x="234" y="207"/>
                  </a:lnTo>
                  <a:lnTo>
                    <a:pt x="229" y="205"/>
                  </a:lnTo>
                  <a:lnTo>
                    <a:pt x="229" y="2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3332480" y="5207000"/>
            <a:ext cx="7132320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Maintain Integrity and Stabilizing Function For Scapular Control 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14750" y="0"/>
            <a:ext cx="1674894" cy="1633968"/>
            <a:chOff x="4514750" y="0"/>
            <a:chExt cx="1674894" cy="1633968"/>
          </a:xfrm>
        </p:grpSpPr>
        <p:sp>
          <p:nvSpPr>
            <p:cNvPr id="3" name="矩形 2"/>
            <p:cNvSpPr/>
            <p:nvPr/>
          </p:nvSpPr>
          <p:spPr>
            <a:xfrm>
              <a:off x="4514750" y="1111998"/>
              <a:ext cx="309880" cy="521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800" b="1" dirty="0"/>
            </a:p>
          </p:txBody>
        </p:sp>
        <p:cxnSp>
          <p:nvCxnSpPr>
            <p:cNvPr id="4" name="直接连接符 3"/>
            <p:cNvCxnSpPr>
              <a:stCxn id="5" idx="4"/>
              <a:endCxn id="6" idx="4"/>
            </p:cNvCxnSpPr>
            <p:nvPr/>
          </p:nvCxnSpPr>
          <p:spPr>
            <a:xfrm>
              <a:off x="6110728" y="133446"/>
              <a:ext cx="12193" cy="9178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6044005" y="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056198" y="91789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428769" y="2075608"/>
            <a:ext cx="2779368" cy="3613121"/>
            <a:chOff x="3991759" y="2711060"/>
            <a:chExt cx="2779368" cy="3613121"/>
          </a:xfrm>
        </p:grpSpPr>
        <p:grpSp>
          <p:nvGrpSpPr>
            <p:cNvPr id="23" name="组合 22"/>
            <p:cNvGrpSpPr/>
            <p:nvPr/>
          </p:nvGrpSpPr>
          <p:grpSpPr>
            <a:xfrm>
              <a:off x="4008716" y="3853556"/>
              <a:ext cx="2762411" cy="1263292"/>
              <a:chOff x="3235111" y="3537947"/>
              <a:chExt cx="2641825" cy="2912195"/>
            </a:xfrm>
            <a:solidFill>
              <a:srgbClr val="C55A11"/>
            </a:solidFill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24" name="椭圆 23"/>
              <p:cNvSpPr/>
              <p:nvPr/>
            </p:nvSpPr>
            <p:spPr>
              <a:xfrm>
                <a:off x="3235111" y="3537947"/>
                <a:ext cx="2641825" cy="272623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385567" y="3914105"/>
                <a:ext cx="2457512" cy="2536037"/>
              </a:xfrm>
              <a:prstGeom prst="ellipse">
                <a:avLst/>
              </a:prstGeom>
              <a:grpFill/>
              <a:ln>
                <a:noFill/>
              </a:ln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256199" y="2711060"/>
              <a:ext cx="2145523" cy="918527"/>
              <a:chOff x="3176812" y="2273198"/>
              <a:chExt cx="2641825" cy="2726239"/>
            </a:xfrm>
            <a:solidFill>
              <a:schemeClr val="bg1"/>
            </a:solidFill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27" name="椭圆 26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pFill/>
              <a:ln>
                <a:noFill/>
              </a:ln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991759" y="4969451"/>
              <a:ext cx="2762411" cy="1354730"/>
              <a:chOff x="3176812" y="2273198"/>
              <a:chExt cx="2641825" cy="3122983"/>
            </a:xfrm>
            <a:solidFill>
              <a:srgbClr val="C55A11"/>
            </a:solidFill>
            <a:scene3d>
              <a:camera prst="orthographicFront">
                <a:rot lat="17099985" lon="0" rev="0"/>
              </a:camera>
              <a:lightRig rig="threePt" dir="t"/>
            </a:scene3d>
          </p:grpSpPr>
          <p:sp>
            <p:nvSpPr>
              <p:cNvPr id="33" name="椭圆 32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268969" y="2860144"/>
                <a:ext cx="2457512" cy="2536037"/>
              </a:xfrm>
              <a:prstGeom prst="ellipse">
                <a:avLst/>
              </a:prstGeom>
              <a:grpFill/>
              <a:ln>
                <a:noFill/>
              </a:ln>
              <a:sp3d>
                <a:bevelT w="323850" h="336550"/>
                <a:bevelB w="11430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cxnSp>
        <p:nvCxnSpPr>
          <p:cNvPr id="36" name="直接连接符 35"/>
          <p:cNvCxnSpPr/>
          <p:nvPr/>
        </p:nvCxnSpPr>
        <p:spPr>
          <a:xfrm>
            <a:off x="3208604" y="2828544"/>
            <a:ext cx="155945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7222022" y="3988175"/>
            <a:ext cx="716673" cy="312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1924122" y="5046371"/>
            <a:ext cx="2448690" cy="1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96"/>
          <p:cNvSpPr>
            <a:spLocks noEditPoints="1"/>
          </p:cNvSpPr>
          <p:nvPr/>
        </p:nvSpPr>
        <p:spPr bwMode="auto">
          <a:xfrm>
            <a:off x="1305967" y="4075169"/>
            <a:ext cx="887286" cy="880463"/>
          </a:xfrm>
          <a:custGeom>
            <a:avLst/>
            <a:gdLst>
              <a:gd name="T0" fmla="*/ 225 w 258"/>
              <a:gd name="T1" fmla="*/ 129 h 259"/>
              <a:gd name="T2" fmla="*/ 223 w 258"/>
              <a:gd name="T3" fmla="*/ 122 h 259"/>
              <a:gd name="T4" fmla="*/ 251 w 258"/>
              <a:gd name="T5" fmla="*/ 122 h 259"/>
              <a:gd name="T6" fmla="*/ 251 w 258"/>
              <a:gd name="T7" fmla="*/ 135 h 259"/>
              <a:gd name="T8" fmla="*/ 214 w 258"/>
              <a:gd name="T9" fmla="*/ 87 h 259"/>
              <a:gd name="T10" fmla="*/ 212 w 258"/>
              <a:gd name="T11" fmla="*/ 70 h 259"/>
              <a:gd name="T12" fmla="*/ 239 w 258"/>
              <a:gd name="T13" fmla="*/ 65 h 259"/>
              <a:gd name="T14" fmla="*/ 227 w 258"/>
              <a:gd name="T15" fmla="*/ 83 h 259"/>
              <a:gd name="T16" fmla="*/ 231 w 258"/>
              <a:gd name="T17" fmla="*/ 145 h 259"/>
              <a:gd name="T18" fmla="*/ 239 w 258"/>
              <a:gd name="T19" fmla="*/ 165 h 259"/>
              <a:gd name="T20" fmla="*/ 253 w 258"/>
              <a:gd name="T21" fmla="*/ 170 h 259"/>
              <a:gd name="T22" fmla="*/ 247 w 258"/>
              <a:gd name="T23" fmla="*/ 201 h 259"/>
              <a:gd name="T24" fmla="*/ 110 w 258"/>
              <a:gd name="T25" fmla="*/ 201 h 259"/>
              <a:gd name="T26" fmla="*/ 91 w 258"/>
              <a:gd name="T27" fmla="*/ 181 h 259"/>
              <a:gd name="T28" fmla="*/ 97 w 258"/>
              <a:gd name="T29" fmla="*/ 157 h 259"/>
              <a:gd name="T30" fmla="*/ 114 w 258"/>
              <a:gd name="T31" fmla="*/ 148 h 259"/>
              <a:gd name="T32" fmla="*/ 127 w 258"/>
              <a:gd name="T33" fmla="*/ 135 h 259"/>
              <a:gd name="T34" fmla="*/ 143 w 258"/>
              <a:gd name="T35" fmla="*/ 110 h 259"/>
              <a:gd name="T36" fmla="*/ 179 w 258"/>
              <a:gd name="T37" fmla="*/ 101 h 259"/>
              <a:gd name="T38" fmla="*/ 209 w 258"/>
              <a:gd name="T39" fmla="*/ 130 h 259"/>
              <a:gd name="T40" fmla="*/ 121 w 258"/>
              <a:gd name="T41" fmla="*/ 125 h 259"/>
              <a:gd name="T42" fmla="*/ 97 w 258"/>
              <a:gd name="T43" fmla="*/ 142 h 259"/>
              <a:gd name="T44" fmla="*/ 80 w 258"/>
              <a:gd name="T45" fmla="*/ 149 h 259"/>
              <a:gd name="T46" fmla="*/ 66 w 258"/>
              <a:gd name="T47" fmla="*/ 174 h 259"/>
              <a:gd name="T48" fmla="*/ 53 w 258"/>
              <a:gd name="T49" fmla="*/ 121 h 259"/>
              <a:gd name="T50" fmla="*/ 100 w 258"/>
              <a:gd name="T51" fmla="*/ 57 h 259"/>
              <a:gd name="T52" fmla="*/ 152 w 258"/>
              <a:gd name="T53" fmla="*/ 53 h 259"/>
              <a:gd name="T54" fmla="*/ 197 w 258"/>
              <a:gd name="T55" fmla="*/ 88 h 259"/>
              <a:gd name="T56" fmla="*/ 170 w 258"/>
              <a:gd name="T57" fmla="*/ 80 h 259"/>
              <a:gd name="T58" fmla="*/ 124 w 258"/>
              <a:gd name="T59" fmla="*/ 108 h 259"/>
              <a:gd name="T60" fmla="*/ 170 w 258"/>
              <a:gd name="T61" fmla="*/ 48 h 259"/>
              <a:gd name="T62" fmla="*/ 183 w 258"/>
              <a:gd name="T63" fmla="*/ 18 h 259"/>
              <a:gd name="T64" fmla="*/ 195 w 258"/>
              <a:gd name="T65" fmla="*/ 32 h 259"/>
              <a:gd name="T66" fmla="*/ 173 w 258"/>
              <a:gd name="T67" fmla="*/ 51 h 259"/>
              <a:gd name="T68" fmla="*/ 119 w 258"/>
              <a:gd name="T69" fmla="*/ 27 h 259"/>
              <a:gd name="T70" fmla="*/ 128 w 258"/>
              <a:gd name="T71" fmla="*/ 0 h 259"/>
              <a:gd name="T72" fmla="*/ 139 w 258"/>
              <a:gd name="T73" fmla="*/ 19 h 259"/>
              <a:gd name="T74" fmla="*/ 83 w 258"/>
              <a:gd name="T75" fmla="*/ 51 h 259"/>
              <a:gd name="T76" fmla="*/ 65 w 258"/>
              <a:gd name="T77" fmla="*/ 39 h 259"/>
              <a:gd name="T78" fmla="*/ 69 w 258"/>
              <a:gd name="T79" fmla="*/ 17 h 259"/>
              <a:gd name="T80" fmla="*/ 87 w 258"/>
              <a:gd name="T81" fmla="*/ 43 h 259"/>
              <a:gd name="T82" fmla="*/ 32 w 258"/>
              <a:gd name="T83" fmla="*/ 195 h 259"/>
              <a:gd name="T84" fmla="*/ 18 w 258"/>
              <a:gd name="T85" fmla="*/ 184 h 259"/>
              <a:gd name="T86" fmla="*/ 46 w 258"/>
              <a:gd name="T87" fmla="*/ 171 h 259"/>
              <a:gd name="T88" fmla="*/ 39 w 258"/>
              <a:gd name="T89" fmla="*/ 192 h 259"/>
              <a:gd name="T90" fmla="*/ 17 w 258"/>
              <a:gd name="T91" fmla="*/ 69 h 259"/>
              <a:gd name="T92" fmla="*/ 39 w 258"/>
              <a:gd name="T93" fmla="*/ 65 h 259"/>
              <a:gd name="T94" fmla="*/ 50 w 258"/>
              <a:gd name="T95" fmla="*/ 83 h 259"/>
              <a:gd name="T96" fmla="*/ 39 w 258"/>
              <a:gd name="T97" fmla="*/ 129 h 259"/>
              <a:gd name="T98" fmla="*/ 19 w 258"/>
              <a:gd name="T99" fmla="*/ 139 h 259"/>
              <a:gd name="T100" fmla="*/ 1 w 258"/>
              <a:gd name="T101" fmla="*/ 125 h 259"/>
              <a:gd name="T102" fmla="*/ 32 w 258"/>
              <a:gd name="T103" fmla="*/ 122 h 259"/>
              <a:gd name="T104" fmla="*/ 126 w 258"/>
              <a:gd name="T105" fmla="*/ 223 h 259"/>
              <a:gd name="T106" fmla="*/ 111 w 258"/>
              <a:gd name="T107" fmla="*/ 247 h 259"/>
              <a:gd name="T108" fmla="*/ 102 w 258"/>
              <a:gd name="T109" fmla="*/ 229 h 259"/>
              <a:gd name="T110" fmla="*/ 182 w 258"/>
              <a:gd name="T111" fmla="*/ 222 h 259"/>
              <a:gd name="T112" fmla="*/ 175 w 258"/>
              <a:gd name="T113" fmla="*/ 256 h 259"/>
              <a:gd name="T114" fmla="*/ 156 w 258"/>
              <a:gd name="T115" fmla="*/ 249 h 259"/>
              <a:gd name="T116" fmla="*/ 182 w 258"/>
              <a:gd name="T117" fmla="*/ 222 h 259"/>
              <a:gd name="T118" fmla="*/ 234 w 258"/>
              <a:gd name="T119" fmla="*/ 240 h 259"/>
              <a:gd name="T120" fmla="*/ 217 w 258"/>
              <a:gd name="T121" fmla="*/ 246 h 259"/>
              <a:gd name="T122" fmla="*/ 217 w 258"/>
              <a:gd name="T123" fmla="*/ 22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8" h="259">
                <a:moveTo>
                  <a:pt x="247" y="138"/>
                </a:moveTo>
                <a:lnTo>
                  <a:pt x="247" y="138"/>
                </a:lnTo>
                <a:lnTo>
                  <a:pt x="243" y="134"/>
                </a:lnTo>
                <a:lnTo>
                  <a:pt x="238" y="131"/>
                </a:lnTo>
                <a:lnTo>
                  <a:pt x="231" y="129"/>
                </a:lnTo>
                <a:lnTo>
                  <a:pt x="225" y="129"/>
                </a:lnTo>
                <a:lnTo>
                  <a:pt x="225" y="129"/>
                </a:lnTo>
                <a:lnTo>
                  <a:pt x="221" y="129"/>
                </a:lnTo>
                <a:lnTo>
                  <a:pt x="221" y="129"/>
                </a:lnTo>
                <a:lnTo>
                  <a:pt x="221" y="125"/>
                </a:lnTo>
                <a:lnTo>
                  <a:pt x="221" y="125"/>
                </a:lnTo>
                <a:lnTo>
                  <a:pt x="223" y="122"/>
                </a:lnTo>
                <a:lnTo>
                  <a:pt x="227" y="121"/>
                </a:lnTo>
                <a:lnTo>
                  <a:pt x="232" y="119"/>
                </a:lnTo>
                <a:lnTo>
                  <a:pt x="238" y="118"/>
                </a:lnTo>
                <a:lnTo>
                  <a:pt x="238" y="118"/>
                </a:lnTo>
                <a:lnTo>
                  <a:pt x="245" y="119"/>
                </a:lnTo>
                <a:lnTo>
                  <a:pt x="251" y="122"/>
                </a:lnTo>
                <a:lnTo>
                  <a:pt x="256" y="125"/>
                </a:lnTo>
                <a:lnTo>
                  <a:pt x="257" y="129"/>
                </a:lnTo>
                <a:lnTo>
                  <a:pt x="257" y="129"/>
                </a:lnTo>
                <a:lnTo>
                  <a:pt x="256" y="131"/>
                </a:lnTo>
                <a:lnTo>
                  <a:pt x="254" y="134"/>
                </a:lnTo>
                <a:lnTo>
                  <a:pt x="251" y="135"/>
                </a:lnTo>
                <a:lnTo>
                  <a:pt x="247" y="138"/>
                </a:lnTo>
                <a:lnTo>
                  <a:pt x="247" y="138"/>
                </a:lnTo>
                <a:close/>
                <a:moveTo>
                  <a:pt x="227" y="83"/>
                </a:moveTo>
                <a:lnTo>
                  <a:pt x="227" y="83"/>
                </a:lnTo>
                <a:lnTo>
                  <a:pt x="221" y="86"/>
                </a:lnTo>
                <a:lnTo>
                  <a:pt x="214" y="87"/>
                </a:lnTo>
                <a:lnTo>
                  <a:pt x="209" y="86"/>
                </a:lnTo>
                <a:lnTo>
                  <a:pt x="206" y="83"/>
                </a:lnTo>
                <a:lnTo>
                  <a:pt x="206" y="83"/>
                </a:lnTo>
                <a:lnTo>
                  <a:pt x="205" y="79"/>
                </a:lnTo>
                <a:lnTo>
                  <a:pt x="208" y="75"/>
                </a:lnTo>
                <a:lnTo>
                  <a:pt x="212" y="70"/>
                </a:lnTo>
                <a:lnTo>
                  <a:pt x="218" y="65"/>
                </a:lnTo>
                <a:lnTo>
                  <a:pt x="218" y="65"/>
                </a:lnTo>
                <a:lnTo>
                  <a:pt x="225" y="62"/>
                </a:lnTo>
                <a:lnTo>
                  <a:pt x="231" y="61"/>
                </a:lnTo>
                <a:lnTo>
                  <a:pt x="236" y="62"/>
                </a:lnTo>
                <a:lnTo>
                  <a:pt x="239" y="65"/>
                </a:lnTo>
                <a:lnTo>
                  <a:pt x="239" y="65"/>
                </a:lnTo>
                <a:lnTo>
                  <a:pt x="240" y="69"/>
                </a:lnTo>
                <a:lnTo>
                  <a:pt x="238" y="74"/>
                </a:lnTo>
                <a:lnTo>
                  <a:pt x="234" y="78"/>
                </a:lnTo>
                <a:lnTo>
                  <a:pt x="227" y="83"/>
                </a:lnTo>
                <a:lnTo>
                  <a:pt x="227" y="83"/>
                </a:lnTo>
                <a:close/>
                <a:moveTo>
                  <a:pt x="213" y="138"/>
                </a:moveTo>
                <a:lnTo>
                  <a:pt x="213" y="138"/>
                </a:lnTo>
                <a:lnTo>
                  <a:pt x="218" y="138"/>
                </a:lnTo>
                <a:lnTo>
                  <a:pt x="223" y="140"/>
                </a:lnTo>
                <a:lnTo>
                  <a:pt x="227" y="142"/>
                </a:lnTo>
                <a:lnTo>
                  <a:pt x="231" y="145"/>
                </a:lnTo>
                <a:lnTo>
                  <a:pt x="235" y="149"/>
                </a:lnTo>
                <a:lnTo>
                  <a:pt x="238" y="153"/>
                </a:lnTo>
                <a:lnTo>
                  <a:pt x="239" y="158"/>
                </a:lnTo>
                <a:lnTo>
                  <a:pt x="239" y="164"/>
                </a:lnTo>
                <a:lnTo>
                  <a:pt x="239" y="164"/>
                </a:lnTo>
                <a:lnTo>
                  <a:pt x="239" y="165"/>
                </a:lnTo>
                <a:lnTo>
                  <a:pt x="239" y="165"/>
                </a:lnTo>
                <a:lnTo>
                  <a:pt x="240" y="165"/>
                </a:lnTo>
                <a:lnTo>
                  <a:pt x="240" y="165"/>
                </a:lnTo>
                <a:lnTo>
                  <a:pt x="244" y="165"/>
                </a:lnTo>
                <a:lnTo>
                  <a:pt x="247" y="166"/>
                </a:lnTo>
                <a:lnTo>
                  <a:pt x="253" y="170"/>
                </a:lnTo>
                <a:lnTo>
                  <a:pt x="257" y="177"/>
                </a:lnTo>
                <a:lnTo>
                  <a:pt x="258" y="183"/>
                </a:lnTo>
                <a:lnTo>
                  <a:pt x="258" y="183"/>
                </a:lnTo>
                <a:lnTo>
                  <a:pt x="257" y="191"/>
                </a:lnTo>
                <a:lnTo>
                  <a:pt x="253" y="196"/>
                </a:lnTo>
                <a:lnTo>
                  <a:pt x="247" y="201"/>
                </a:lnTo>
                <a:lnTo>
                  <a:pt x="244" y="201"/>
                </a:lnTo>
                <a:lnTo>
                  <a:pt x="240" y="203"/>
                </a:lnTo>
                <a:lnTo>
                  <a:pt x="240" y="203"/>
                </a:lnTo>
                <a:lnTo>
                  <a:pt x="115" y="203"/>
                </a:lnTo>
                <a:lnTo>
                  <a:pt x="115" y="203"/>
                </a:lnTo>
                <a:lnTo>
                  <a:pt x="110" y="201"/>
                </a:lnTo>
                <a:lnTo>
                  <a:pt x="106" y="200"/>
                </a:lnTo>
                <a:lnTo>
                  <a:pt x="101" y="197"/>
                </a:lnTo>
                <a:lnTo>
                  <a:pt x="97" y="194"/>
                </a:lnTo>
                <a:lnTo>
                  <a:pt x="95" y="190"/>
                </a:lnTo>
                <a:lnTo>
                  <a:pt x="92" y="184"/>
                </a:lnTo>
                <a:lnTo>
                  <a:pt x="91" y="181"/>
                </a:lnTo>
                <a:lnTo>
                  <a:pt x="89" y="174"/>
                </a:lnTo>
                <a:lnTo>
                  <a:pt x="89" y="174"/>
                </a:lnTo>
                <a:lnTo>
                  <a:pt x="91" y="170"/>
                </a:lnTo>
                <a:lnTo>
                  <a:pt x="92" y="165"/>
                </a:lnTo>
                <a:lnTo>
                  <a:pt x="95" y="161"/>
                </a:lnTo>
                <a:lnTo>
                  <a:pt x="97" y="157"/>
                </a:lnTo>
                <a:lnTo>
                  <a:pt x="101" y="153"/>
                </a:lnTo>
                <a:lnTo>
                  <a:pt x="105" y="152"/>
                </a:lnTo>
                <a:lnTo>
                  <a:pt x="109" y="149"/>
                </a:lnTo>
                <a:lnTo>
                  <a:pt x="114" y="149"/>
                </a:lnTo>
                <a:lnTo>
                  <a:pt x="114" y="149"/>
                </a:lnTo>
                <a:lnTo>
                  <a:pt x="114" y="148"/>
                </a:lnTo>
                <a:lnTo>
                  <a:pt x="114" y="148"/>
                </a:lnTo>
                <a:lnTo>
                  <a:pt x="115" y="143"/>
                </a:lnTo>
                <a:lnTo>
                  <a:pt x="117" y="140"/>
                </a:lnTo>
                <a:lnTo>
                  <a:pt x="119" y="138"/>
                </a:lnTo>
                <a:lnTo>
                  <a:pt x="122" y="136"/>
                </a:lnTo>
                <a:lnTo>
                  <a:pt x="127" y="135"/>
                </a:lnTo>
                <a:lnTo>
                  <a:pt x="132" y="135"/>
                </a:lnTo>
                <a:lnTo>
                  <a:pt x="132" y="135"/>
                </a:lnTo>
                <a:lnTo>
                  <a:pt x="134" y="127"/>
                </a:lnTo>
                <a:lnTo>
                  <a:pt x="136" y="121"/>
                </a:lnTo>
                <a:lnTo>
                  <a:pt x="139" y="116"/>
                </a:lnTo>
                <a:lnTo>
                  <a:pt x="143" y="110"/>
                </a:lnTo>
                <a:lnTo>
                  <a:pt x="148" y="106"/>
                </a:lnTo>
                <a:lnTo>
                  <a:pt x="154" y="103"/>
                </a:lnTo>
                <a:lnTo>
                  <a:pt x="162" y="101"/>
                </a:lnTo>
                <a:lnTo>
                  <a:pt x="171" y="100"/>
                </a:lnTo>
                <a:lnTo>
                  <a:pt x="171" y="100"/>
                </a:lnTo>
                <a:lnTo>
                  <a:pt x="179" y="101"/>
                </a:lnTo>
                <a:lnTo>
                  <a:pt x="186" y="103"/>
                </a:lnTo>
                <a:lnTo>
                  <a:pt x="192" y="106"/>
                </a:lnTo>
                <a:lnTo>
                  <a:pt x="199" y="112"/>
                </a:lnTo>
                <a:lnTo>
                  <a:pt x="202" y="117"/>
                </a:lnTo>
                <a:lnTo>
                  <a:pt x="206" y="123"/>
                </a:lnTo>
                <a:lnTo>
                  <a:pt x="209" y="130"/>
                </a:lnTo>
                <a:lnTo>
                  <a:pt x="210" y="138"/>
                </a:lnTo>
                <a:lnTo>
                  <a:pt x="210" y="138"/>
                </a:lnTo>
                <a:lnTo>
                  <a:pt x="213" y="138"/>
                </a:lnTo>
                <a:lnTo>
                  <a:pt x="213" y="138"/>
                </a:lnTo>
                <a:close/>
                <a:moveTo>
                  <a:pt x="121" y="125"/>
                </a:moveTo>
                <a:lnTo>
                  <a:pt x="121" y="125"/>
                </a:lnTo>
                <a:lnTo>
                  <a:pt x="114" y="126"/>
                </a:lnTo>
                <a:lnTo>
                  <a:pt x="106" y="127"/>
                </a:lnTo>
                <a:lnTo>
                  <a:pt x="104" y="129"/>
                </a:lnTo>
                <a:lnTo>
                  <a:pt x="100" y="131"/>
                </a:lnTo>
                <a:lnTo>
                  <a:pt x="98" y="136"/>
                </a:lnTo>
                <a:lnTo>
                  <a:pt x="97" y="142"/>
                </a:lnTo>
                <a:lnTo>
                  <a:pt x="97" y="142"/>
                </a:lnTo>
                <a:lnTo>
                  <a:pt x="97" y="143"/>
                </a:lnTo>
                <a:lnTo>
                  <a:pt x="97" y="143"/>
                </a:lnTo>
                <a:lnTo>
                  <a:pt x="91" y="144"/>
                </a:lnTo>
                <a:lnTo>
                  <a:pt x="85" y="145"/>
                </a:lnTo>
                <a:lnTo>
                  <a:pt x="80" y="149"/>
                </a:lnTo>
                <a:lnTo>
                  <a:pt x="75" y="153"/>
                </a:lnTo>
                <a:lnTo>
                  <a:pt x="71" y="157"/>
                </a:lnTo>
                <a:lnTo>
                  <a:pt x="69" y="162"/>
                </a:lnTo>
                <a:lnTo>
                  <a:pt x="67" y="168"/>
                </a:lnTo>
                <a:lnTo>
                  <a:pt x="66" y="174"/>
                </a:lnTo>
                <a:lnTo>
                  <a:pt x="66" y="174"/>
                </a:lnTo>
                <a:lnTo>
                  <a:pt x="59" y="164"/>
                </a:lnTo>
                <a:lnTo>
                  <a:pt x="56" y="153"/>
                </a:lnTo>
                <a:lnTo>
                  <a:pt x="53" y="142"/>
                </a:lnTo>
                <a:lnTo>
                  <a:pt x="52" y="130"/>
                </a:lnTo>
                <a:lnTo>
                  <a:pt x="52" y="130"/>
                </a:lnTo>
                <a:lnTo>
                  <a:pt x="53" y="121"/>
                </a:lnTo>
                <a:lnTo>
                  <a:pt x="54" y="113"/>
                </a:lnTo>
                <a:lnTo>
                  <a:pt x="58" y="99"/>
                </a:lnTo>
                <a:lnTo>
                  <a:pt x="66" y="86"/>
                </a:lnTo>
                <a:lnTo>
                  <a:pt x="75" y="74"/>
                </a:lnTo>
                <a:lnTo>
                  <a:pt x="87" y="64"/>
                </a:lnTo>
                <a:lnTo>
                  <a:pt x="100" y="57"/>
                </a:lnTo>
                <a:lnTo>
                  <a:pt x="115" y="52"/>
                </a:lnTo>
                <a:lnTo>
                  <a:pt x="123" y="51"/>
                </a:lnTo>
                <a:lnTo>
                  <a:pt x="131" y="51"/>
                </a:lnTo>
                <a:lnTo>
                  <a:pt x="131" y="51"/>
                </a:lnTo>
                <a:lnTo>
                  <a:pt x="141" y="52"/>
                </a:lnTo>
                <a:lnTo>
                  <a:pt x="152" y="53"/>
                </a:lnTo>
                <a:lnTo>
                  <a:pt x="161" y="57"/>
                </a:lnTo>
                <a:lnTo>
                  <a:pt x="170" y="61"/>
                </a:lnTo>
                <a:lnTo>
                  <a:pt x="178" y="66"/>
                </a:lnTo>
                <a:lnTo>
                  <a:pt x="186" y="73"/>
                </a:lnTo>
                <a:lnTo>
                  <a:pt x="192" y="80"/>
                </a:lnTo>
                <a:lnTo>
                  <a:pt x="197" y="88"/>
                </a:lnTo>
                <a:lnTo>
                  <a:pt x="197" y="88"/>
                </a:lnTo>
                <a:lnTo>
                  <a:pt x="192" y="84"/>
                </a:lnTo>
                <a:lnTo>
                  <a:pt x="186" y="82"/>
                </a:lnTo>
                <a:lnTo>
                  <a:pt x="178" y="80"/>
                </a:lnTo>
                <a:lnTo>
                  <a:pt x="170" y="80"/>
                </a:lnTo>
                <a:lnTo>
                  <a:pt x="170" y="80"/>
                </a:lnTo>
                <a:lnTo>
                  <a:pt x="158" y="80"/>
                </a:lnTo>
                <a:lnTo>
                  <a:pt x="148" y="83"/>
                </a:lnTo>
                <a:lnTo>
                  <a:pt x="140" y="87"/>
                </a:lnTo>
                <a:lnTo>
                  <a:pt x="134" y="93"/>
                </a:lnTo>
                <a:lnTo>
                  <a:pt x="128" y="100"/>
                </a:lnTo>
                <a:lnTo>
                  <a:pt x="124" y="108"/>
                </a:lnTo>
                <a:lnTo>
                  <a:pt x="122" y="116"/>
                </a:lnTo>
                <a:lnTo>
                  <a:pt x="121" y="125"/>
                </a:lnTo>
                <a:lnTo>
                  <a:pt x="121" y="125"/>
                </a:lnTo>
                <a:close/>
                <a:moveTo>
                  <a:pt x="173" y="51"/>
                </a:moveTo>
                <a:lnTo>
                  <a:pt x="173" y="51"/>
                </a:lnTo>
                <a:lnTo>
                  <a:pt x="170" y="48"/>
                </a:lnTo>
                <a:lnTo>
                  <a:pt x="170" y="43"/>
                </a:lnTo>
                <a:lnTo>
                  <a:pt x="171" y="36"/>
                </a:lnTo>
                <a:lnTo>
                  <a:pt x="174" y="28"/>
                </a:lnTo>
                <a:lnTo>
                  <a:pt x="174" y="28"/>
                </a:lnTo>
                <a:lnTo>
                  <a:pt x="179" y="23"/>
                </a:lnTo>
                <a:lnTo>
                  <a:pt x="183" y="18"/>
                </a:lnTo>
                <a:lnTo>
                  <a:pt x="188" y="17"/>
                </a:lnTo>
                <a:lnTo>
                  <a:pt x="192" y="17"/>
                </a:lnTo>
                <a:lnTo>
                  <a:pt x="192" y="17"/>
                </a:lnTo>
                <a:lnTo>
                  <a:pt x="195" y="21"/>
                </a:lnTo>
                <a:lnTo>
                  <a:pt x="196" y="26"/>
                </a:lnTo>
                <a:lnTo>
                  <a:pt x="195" y="32"/>
                </a:lnTo>
                <a:lnTo>
                  <a:pt x="192" y="39"/>
                </a:lnTo>
                <a:lnTo>
                  <a:pt x="192" y="39"/>
                </a:lnTo>
                <a:lnTo>
                  <a:pt x="187" y="45"/>
                </a:lnTo>
                <a:lnTo>
                  <a:pt x="182" y="49"/>
                </a:lnTo>
                <a:lnTo>
                  <a:pt x="178" y="52"/>
                </a:lnTo>
                <a:lnTo>
                  <a:pt x="173" y="51"/>
                </a:lnTo>
                <a:lnTo>
                  <a:pt x="173" y="51"/>
                </a:lnTo>
                <a:close/>
                <a:moveTo>
                  <a:pt x="128" y="39"/>
                </a:moveTo>
                <a:lnTo>
                  <a:pt x="128" y="39"/>
                </a:lnTo>
                <a:lnTo>
                  <a:pt x="124" y="38"/>
                </a:lnTo>
                <a:lnTo>
                  <a:pt x="121" y="34"/>
                </a:lnTo>
                <a:lnTo>
                  <a:pt x="119" y="27"/>
                </a:lnTo>
                <a:lnTo>
                  <a:pt x="118" y="19"/>
                </a:lnTo>
                <a:lnTo>
                  <a:pt x="118" y="19"/>
                </a:lnTo>
                <a:lnTo>
                  <a:pt x="119" y="12"/>
                </a:lnTo>
                <a:lnTo>
                  <a:pt x="121" y="6"/>
                </a:lnTo>
                <a:lnTo>
                  <a:pt x="124" y="1"/>
                </a:lnTo>
                <a:lnTo>
                  <a:pt x="128" y="0"/>
                </a:lnTo>
                <a:lnTo>
                  <a:pt x="128" y="0"/>
                </a:lnTo>
                <a:lnTo>
                  <a:pt x="132" y="1"/>
                </a:lnTo>
                <a:lnTo>
                  <a:pt x="135" y="6"/>
                </a:lnTo>
                <a:lnTo>
                  <a:pt x="137" y="12"/>
                </a:lnTo>
                <a:lnTo>
                  <a:pt x="139" y="19"/>
                </a:lnTo>
                <a:lnTo>
                  <a:pt x="139" y="19"/>
                </a:lnTo>
                <a:lnTo>
                  <a:pt x="137" y="27"/>
                </a:lnTo>
                <a:lnTo>
                  <a:pt x="135" y="34"/>
                </a:lnTo>
                <a:lnTo>
                  <a:pt x="132" y="38"/>
                </a:lnTo>
                <a:lnTo>
                  <a:pt x="128" y="39"/>
                </a:lnTo>
                <a:lnTo>
                  <a:pt x="128" y="39"/>
                </a:lnTo>
                <a:close/>
                <a:moveTo>
                  <a:pt x="83" y="51"/>
                </a:moveTo>
                <a:lnTo>
                  <a:pt x="83" y="51"/>
                </a:lnTo>
                <a:lnTo>
                  <a:pt x="79" y="52"/>
                </a:lnTo>
                <a:lnTo>
                  <a:pt x="74" y="49"/>
                </a:lnTo>
                <a:lnTo>
                  <a:pt x="70" y="45"/>
                </a:lnTo>
                <a:lnTo>
                  <a:pt x="65" y="39"/>
                </a:lnTo>
                <a:lnTo>
                  <a:pt x="65" y="39"/>
                </a:lnTo>
                <a:lnTo>
                  <a:pt x="62" y="32"/>
                </a:lnTo>
                <a:lnTo>
                  <a:pt x="61" y="26"/>
                </a:lnTo>
                <a:lnTo>
                  <a:pt x="61" y="21"/>
                </a:lnTo>
                <a:lnTo>
                  <a:pt x="63" y="17"/>
                </a:lnTo>
                <a:lnTo>
                  <a:pt x="63" y="17"/>
                </a:lnTo>
                <a:lnTo>
                  <a:pt x="69" y="17"/>
                </a:lnTo>
                <a:lnTo>
                  <a:pt x="72" y="18"/>
                </a:lnTo>
                <a:lnTo>
                  <a:pt x="78" y="23"/>
                </a:lnTo>
                <a:lnTo>
                  <a:pt x="83" y="28"/>
                </a:lnTo>
                <a:lnTo>
                  <a:pt x="83" y="28"/>
                </a:lnTo>
                <a:lnTo>
                  <a:pt x="85" y="36"/>
                </a:lnTo>
                <a:lnTo>
                  <a:pt x="87" y="43"/>
                </a:lnTo>
                <a:lnTo>
                  <a:pt x="85" y="48"/>
                </a:lnTo>
                <a:lnTo>
                  <a:pt x="83" y="51"/>
                </a:lnTo>
                <a:lnTo>
                  <a:pt x="83" y="51"/>
                </a:lnTo>
                <a:close/>
                <a:moveTo>
                  <a:pt x="39" y="192"/>
                </a:moveTo>
                <a:lnTo>
                  <a:pt x="39" y="192"/>
                </a:lnTo>
                <a:lnTo>
                  <a:pt x="32" y="195"/>
                </a:lnTo>
                <a:lnTo>
                  <a:pt x="26" y="196"/>
                </a:lnTo>
                <a:lnTo>
                  <a:pt x="20" y="195"/>
                </a:lnTo>
                <a:lnTo>
                  <a:pt x="17" y="192"/>
                </a:lnTo>
                <a:lnTo>
                  <a:pt x="17" y="192"/>
                </a:lnTo>
                <a:lnTo>
                  <a:pt x="17" y="188"/>
                </a:lnTo>
                <a:lnTo>
                  <a:pt x="18" y="184"/>
                </a:lnTo>
                <a:lnTo>
                  <a:pt x="23" y="179"/>
                </a:lnTo>
                <a:lnTo>
                  <a:pt x="28" y="174"/>
                </a:lnTo>
                <a:lnTo>
                  <a:pt x="28" y="174"/>
                </a:lnTo>
                <a:lnTo>
                  <a:pt x="36" y="171"/>
                </a:lnTo>
                <a:lnTo>
                  <a:pt x="41" y="170"/>
                </a:lnTo>
                <a:lnTo>
                  <a:pt x="46" y="171"/>
                </a:lnTo>
                <a:lnTo>
                  <a:pt x="50" y="174"/>
                </a:lnTo>
                <a:lnTo>
                  <a:pt x="50" y="174"/>
                </a:lnTo>
                <a:lnTo>
                  <a:pt x="50" y="178"/>
                </a:lnTo>
                <a:lnTo>
                  <a:pt x="49" y="183"/>
                </a:lnTo>
                <a:lnTo>
                  <a:pt x="45" y="187"/>
                </a:lnTo>
                <a:lnTo>
                  <a:pt x="39" y="192"/>
                </a:lnTo>
                <a:lnTo>
                  <a:pt x="39" y="192"/>
                </a:lnTo>
                <a:close/>
                <a:moveTo>
                  <a:pt x="28" y="83"/>
                </a:moveTo>
                <a:lnTo>
                  <a:pt x="28" y="83"/>
                </a:lnTo>
                <a:lnTo>
                  <a:pt x="23" y="78"/>
                </a:lnTo>
                <a:lnTo>
                  <a:pt x="18" y="74"/>
                </a:lnTo>
                <a:lnTo>
                  <a:pt x="17" y="69"/>
                </a:lnTo>
                <a:lnTo>
                  <a:pt x="17" y="65"/>
                </a:lnTo>
                <a:lnTo>
                  <a:pt x="17" y="65"/>
                </a:lnTo>
                <a:lnTo>
                  <a:pt x="20" y="62"/>
                </a:lnTo>
                <a:lnTo>
                  <a:pt x="26" y="61"/>
                </a:lnTo>
                <a:lnTo>
                  <a:pt x="32" y="62"/>
                </a:lnTo>
                <a:lnTo>
                  <a:pt x="39" y="65"/>
                </a:lnTo>
                <a:lnTo>
                  <a:pt x="39" y="65"/>
                </a:lnTo>
                <a:lnTo>
                  <a:pt x="45" y="70"/>
                </a:lnTo>
                <a:lnTo>
                  <a:pt x="49" y="75"/>
                </a:lnTo>
                <a:lnTo>
                  <a:pt x="50" y="79"/>
                </a:lnTo>
                <a:lnTo>
                  <a:pt x="50" y="83"/>
                </a:lnTo>
                <a:lnTo>
                  <a:pt x="50" y="83"/>
                </a:lnTo>
                <a:lnTo>
                  <a:pt x="46" y="86"/>
                </a:lnTo>
                <a:lnTo>
                  <a:pt x="41" y="87"/>
                </a:lnTo>
                <a:lnTo>
                  <a:pt x="36" y="86"/>
                </a:lnTo>
                <a:lnTo>
                  <a:pt x="28" y="83"/>
                </a:lnTo>
                <a:lnTo>
                  <a:pt x="28" y="83"/>
                </a:lnTo>
                <a:close/>
                <a:moveTo>
                  <a:pt x="39" y="129"/>
                </a:moveTo>
                <a:lnTo>
                  <a:pt x="39" y="129"/>
                </a:lnTo>
                <a:lnTo>
                  <a:pt x="37" y="132"/>
                </a:lnTo>
                <a:lnTo>
                  <a:pt x="32" y="136"/>
                </a:lnTo>
                <a:lnTo>
                  <a:pt x="27" y="138"/>
                </a:lnTo>
                <a:lnTo>
                  <a:pt x="19" y="139"/>
                </a:lnTo>
                <a:lnTo>
                  <a:pt x="19" y="139"/>
                </a:lnTo>
                <a:lnTo>
                  <a:pt x="11" y="138"/>
                </a:lnTo>
                <a:lnTo>
                  <a:pt x="5" y="136"/>
                </a:lnTo>
                <a:lnTo>
                  <a:pt x="1" y="132"/>
                </a:lnTo>
                <a:lnTo>
                  <a:pt x="0" y="129"/>
                </a:lnTo>
                <a:lnTo>
                  <a:pt x="0" y="129"/>
                </a:lnTo>
                <a:lnTo>
                  <a:pt x="1" y="125"/>
                </a:lnTo>
                <a:lnTo>
                  <a:pt x="5" y="122"/>
                </a:lnTo>
                <a:lnTo>
                  <a:pt x="11" y="119"/>
                </a:lnTo>
                <a:lnTo>
                  <a:pt x="19" y="118"/>
                </a:lnTo>
                <a:lnTo>
                  <a:pt x="19" y="118"/>
                </a:lnTo>
                <a:lnTo>
                  <a:pt x="27" y="119"/>
                </a:lnTo>
                <a:lnTo>
                  <a:pt x="32" y="122"/>
                </a:lnTo>
                <a:lnTo>
                  <a:pt x="37" y="125"/>
                </a:lnTo>
                <a:lnTo>
                  <a:pt x="39" y="129"/>
                </a:lnTo>
                <a:lnTo>
                  <a:pt x="39" y="129"/>
                </a:lnTo>
                <a:close/>
                <a:moveTo>
                  <a:pt x="127" y="210"/>
                </a:moveTo>
                <a:lnTo>
                  <a:pt x="127" y="210"/>
                </a:lnTo>
                <a:lnTo>
                  <a:pt x="126" y="223"/>
                </a:lnTo>
                <a:lnTo>
                  <a:pt x="126" y="234"/>
                </a:lnTo>
                <a:lnTo>
                  <a:pt x="123" y="240"/>
                </a:lnTo>
                <a:lnTo>
                  <a:pt x="123" y="240"/>
                </a:lnTo>
                <a:lnTo>
                  <a:pt x="121" y="244"/>
                </a:lnTo>
                <a:lnTo>
                  <a:pt x="115" y="247"/>
                </a:lnTo>
                <a:lnTo>
                  <a:pt x="111" y="247"/>
                </a:lnTo>
                <a:lnTo>
                  <a:pt x="106" y="246"/>
                </a:lnTo>
                <a:lnTo>
                  <a:pt x="106" y="246"/>
                </a:lnTo>
                <a:lnTo>
                  <a:pt x="102" y="242"/>
                </a:lnTo>
                <a:lnTo>
                  <a:pt x="101" y="238"/>
                </a:lnTo>
                <a:lnTo>
                  <a:pt x="100" y="233"/>
                </a:lnTo>
                <a:lnTo>
                  <a:pt x="102" y="229"/>
                </a:lnTo>
                <a:lnTo>
                  <a:pt x="102" y="229"/>
                </a:lnTo>
                <a:lnTo>
                  <a:pt x="108" y="222"/>
                </a:lnTo>
                <a:lnTo>
                  <a:pt x="115" y="217"/>
                </a:lnTo>
                <a:lnTo>
                  <a:pt x="127" y="210"/>
                </a:lnTo>
                <a:lnTo>
                  <a:pt x="127" y="210"/>
                </a:lnTo>
                <a:close/>
                <a:moveTo>
                  <a:pt x="182" y="222"/>
                </a:moveTo>
                <a:lnTo>
                  <a:pt x="182" y="222"/>
                </a:lnTo>
                <a:lnTo>
                  <a:pt x="182" y="235"/>
                </a:lnTo>
                <a:lnTo>
                  <a:pt x="180" y="244"/>
                </a:lnTo>
                <a:lnTo>
                  <a:pt x="178" y="252"/>
                </a:lnTo>
                <a:lnTo>
                  <a:pt x="178" y="252"/>
                </a:lnTo>
                <a:lnTo>
                  <a:pt x="175" y="256"/>
                </a:lnTo>
                <a:lnTo>
                  <a:pt x="171" y="257"/>
                </a:lnTo>
                <a:lnTo>
                  <a:pt x="166" y="259"/>
                </a:lnTo>
                <a:lnTo>
                  <a:pt x="161" y="256"/>
                </a:lnTo>
                <a:lnTo>
                  <a:pt x="161" y="256"/>
                </a:lnTo>
                <a:lnTo>
                  <a:pt x="157" y="253"/>
                </a:lnTo>
                <a:lnTo>
                  <a:pt x="156" y="249"/>
                </a:lnTo>
                <a:lnTo>
                  <a:pt x="156" y="244"/>
                </a:lnTo>
                <a:lnTo>
                  <a:pt x="157" y="239"/>
                </a:lnTo>
                <a:lnTo>
                  <a:pt x="157" y="239"/>
                </a:lnTo>
                <a:lnTo>
                  <a:pt x="162" y="234"/>
                </a:lnTo>
                <a:lnTo>
                  <a:pt x="170" y="229"/>
                </a:lnTo>
                <a:lnTo>
                  <a:pt x="182" y="222"/>
                </a:lnTo>
                <a:lnTo>
                  <a:pt x="182" y="222"/>
                </a:lnTo>
                <a:close/>
                <a:moveTo>
                  <a:pt x="236" y="210"/>
                </a:moveTo>
                <a:lnTo>
                  <a:pt x="236" y="210"/>
                </a:lnTo>
                <a:lnTo>
                  <a:pt x="236" y="223"/>
                </a:lnTo>
                <a:lnTo>
                  <a:pt x="235" y="234"/>
                </a:lnTo>
                <a:lnTo>
                  <a:pt x="234" y="240"/>
                </a:lnTo>
                <a:lnTo>
                  <a:pt x="234" y="240"/>
                </a:lnTo>
                <a:lnTo>
                  <a:pt x="230" y="244"/>
                </a:lnTo>
                <a:lnTo>
                  <a:pt x="226" y="247"/>
                </a:lnTo>
                <a:lnTo>
                  <a:pt x="221" y="247"/>
                </a:lnTo>
                <a:lnTo>
                  <a:pt x="217" y="246"/>
                </a:lnTo>
                <a:lnTo>
                  <a:pt x="217" y="246"/>
                </a:lnTo>
                <a:lnTo>
                  <a:pt x="213" y="242"/>
                </a:lnTo>
                <a:lnTo>
                  <a:pt x="210" y="238"/>
                </a:lnTo>
                <a:lnTo>
                  <a:pt x="210" y="233"/>
                </a:lnTo>
                <a:lnTo>
                  <a:pt x="212" y="229"/>
                </a:lnTo>
                <a:lnTo>
                  <a:pt x="212" y="229"/>
                </a:lnTo>
                <a:lnTo>
                  <a:pt x="217" y="222"/>
                </a:lnTo>
                <a:lnTo>
                  <a:pt x="226" y="217"/>
                </a:lnTo>
                <a:lnTo>
                  <a:pt x="236" y="210"/>
                </a:lnTo>
                <a:lnTo>
                  <a:pt x="236" y="210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07"/>
          <p:cNvSpPr>
            <a:spLocks noEditPoints="1"/>
          </p:cNvSpPr>
          <p:nvPr/>
        </p:nvSpPr>
        <p:spPr bwMode="auto">
          <a:xfrm>
            <a:off x="1564358" y="1051336"/>
            <a:ext cx="873637" cy="873637"/>
          </a:xfrm>
          <a:custGeom>
            <a:avLst/>
            <a:gdLst>
              <a:gd name="T0" fmla="*/ 32 w 257"/>
              <a:gd name="T1" fmla="*/ 152 h 256"/>
              <a:gd name="T2" fmla="*/ 3 w 257"/>
              <a:gd name="T3" fmla="*/ 128 h 256"/>
              <a:gd name="T4" fmla="*/ 3 w 257"/>
              <a:gd name="T5" fmla="*/ 98 h 256"/>
              <a:gd name="T6" fmla="*/ 30 w 257"/>
              <a:gd name="T7" fmla="*/ 75 h 256"/>
              <a:gd name="T8" fmla="*/ 38 w 257"/>
              <a:gd name="T9" fmla="*/ 65 h 256"/>
              <a:gd name="T10" fmla="*/ 65 w 257"/>
              <a:gd name="T11" fmla="*/ 53 h 256"/>
              <a:gd name="T12" fmla="*/ 80 w 257"/>
              <a:gd name="T13" fmla="*/ 15 h 256"/>
              <a:gd name="T14" fmla="*/ 124 w 257"/>
              <a:gd name="T15" fmla="*/ 0 h 256"/>
              <a:gd name="T16" fmla="*/ 172 w 257"/>
              <a:gd name="T17" fmla="*/ 24 h 256"/>
              <a:gd name="T18" fmla="*/ 188 w 257"/>
              <a:gd name="T19" fmla="*/ 57 h 256"/>
              <a:gd name="T20" fmla="*/ 215 w 257"/>
              <a:gd name="T21" fmla="*/ 68 h 256"/>
              <a:gd name="T22" fmla="*/ 227 w 257"/>
              <a:gd name="T23" fmla="*/ 96 h 256"/>
              <a:gd name="T24" fmla="*/ 233 w 257"/>
              <a:gd name="T25" fmla="*/ 98 h 256"/>
              <a:gd name="T26" fmla="*/ 253 w 257"/>
              <a:gd name="T27" fmla="*/ 114 h 256"/>
              <a:gd name="T28" fmla="*/ 253 w 257"/>
              <a:gd name="T29" fmla="*/ 136 h 256"/>
              <a:gd name="T30" fmla="*/ 233 w 257"/>
              <a:gd name="T31" fmla="*/ 153 h 256"/>
              <a:gd name="T32" fmla="*/ 36 w 257"/>
              <a:gd name="T33" fmla="*/ 182 h 256"/>
              <a:gd name="T34" fmla="*/ 26 w 257"/>
              <a:gd name="T35" fmla="*/ 204 h 256"/>
              <a:gd name="T36" fmla="*/ 12 w 257"/>
              <a:gd name="T37" fmla="*/ 196 h 256"/>
              <a:gd name="T38" fmla="*/ 25 w 257"/>
              <a:gd name="T39" fmla="*/ 176 h 256"/>
              <a:gd name="T40" fmla="*/ 63 w 257"/>
              <a:gd name="T41" fmla="*/ 234 h 256"/>
              <a:gd name="T42" fmla="*/ 54 w 257"/>
              <a:gd name="T43" fmla="*/ 256 h 256"/>
              <a:gd name="T44" fmla="*/ 39 w 257"/>
              <a:gd name="T45" fmla="*/ 248 h 256"/>
              <a:gd name="T46" fmla="*/ 52 w 257"/>
              <a:gd name="T47" fmla="*/ 228 h 256"/>
              <a:gd name="T48" fmla="*/ 97 w 257"/>
              <a:gd name="T49" fmla="*/ 182 h 256"/>
              <a:gd name="T50" fmla="*/ 86 w 257"/>
              <a:gd name="T51" fmla="*/ 204 h 256"/>
              <a:gd name="T52" fmla="*/ 72 w 257"/>
              <a:gd name="T53" fmla="*/ 196 h 256"/>
              <a:gd name="T54" fmla="*/ 86 w 257"/>
              <a:gd name="T55" fmla="*/ 176 h 256"/>
              <a:gd name="T56" fmla="*/ 116 w 257"/>
              <a:gd name="T57" fmla="*/ 214 h 256"/>
              <a:gd name="T58" fmla="*/ 120 w 257"/>
              <a:gd name="T59" fmla="*/ 211 h 256"/>
              <a:gd name="T60" fmla="*/ 119 w 257"/>
              <a:gd name="T61" fmla="*/ 193 h 256"/>
              <a:gd name="T62" fmla="*/ 137 w 257"/>
              <a:gd name="T63" fmla="*/ 191 h 256"/>
              <a:gd name="T64" fmla="*/ 140 w 257"/>
              <a:gd name="T65" fmla="*/ 185 h 256"/>
              <a:gd name="T66" fmla="*/ 156 w 257"/>
              <a:gd name="T67" fmla="*/ 182 h 256"/>
              <a:gd name="T68" fmla="*/ 155 w 257"/>
              <a:gd name="T69" fmla="*/ 198 h 256"/>
              <a:gd name="T70" fmla="*/ 173 w 257"/>
              <a:gd name="T71" fmla="*/ 196 h 256"/>
              <a:gd name="T72" fmla="*/ 175 w 257"/>
              <a:gd name="T73" fmla="*/ 210 h 256"/>
              <a:gd name="T74" fmla="*/ 155 w 257"/>
              <a:gd name="T75" fmla="*/ 218 h 256"/>
              <a:gd name="T76" fmla="*/ 172 w 257"/>
              <a:gd name="T77" fmla="*/ 231 h 256"/>
              <a:gd name="T78" fmla="*/ 167 w 257"/>
              <a:gd name="T79" fmla="*/ 244 h 256"/>
              <a:gd name="T80" fmla="*/ 149 w 257"/>
              <a:gd name="T81" fmla="*/ 236 h 256"/>
              <a:gd name="T82" fmla="*/ 146 w 257"/>
              <a:gd name="T83" fmla="*/ 252 h 256"/>
              <a:gd name="T84" fmla="*/ 130 w 257"/>
              <a:gd name="T85" fmla="*/ 243 h 256"/>
              <a:gd name="T86" fmla="*/ 130 w 257"/>
              <a:gd name="T87" fmla="*/ 239 h 256"/>
              <a:gd name="T88" fmla="*/ 114 w 257"/>
              <a:gd name="T89" fmla="*/ 230 h 256"/>
              <a:gd name="T90" fmla="*/ 206 w 257"/>
              <a:gd name="T91" fmla="*/ 180 h 256"/>
              <a:gd name="T92" fmla="*/ 208 w 257"/>
              <a:gd name="T93" fmla="*/ 179 h 256"/>
              <a:gd name="T94" fmla="*/ 211 w 257"/>
              <a:gd name="T95" fmla="*/ 165 h 256"/>
              <a:gd name="T96" fmla="*/ 225 w 257"/>
              <a:gd name="T97" fmla="*/ 166 h 256"/>
              <a:gd name="T98" fmla="*/ 227 w 257"/>
              <a:gd name="T99" fmla="*/ 163 h 256"/>
              <a:gd name="T100" fmla="*/ 241 w 257"/>
              <a:gd name="T101" fmla="*/ 163 h 256"/>
              <a:gd name="T102" fmla="*/ 236 w 257"/>
              <a:gd name="T103" fmla="*/ 175 h 256"/>
              <a:gd name="T104" fmla="*/ 250 w 257"/>
              <a:gd name="T105" fmla="*/ 176 h 256"/>
              <a:gd name="T106" fmla="*/ 249 w 257"/>
              <a:gd name="T107" fmla="*/ 187 h 256"/>
              <a:gd name="T108" fmla="*/ 233 w 257"/>
              <a:gd name="T109" fmla="*/ 189 h 256"/>
              <a:gd name="T110" fmla="*/ 244 w 257"/>
              <a:gd name="T111" fmla="*/ 201 h 256"/>
              <a:gd name="T112" fmla="*/ 237 w 257"/>
              <a:gd name="T113" fmla="*/ 210 h 256"/>
              <a:gd name="T114" fmla="*/ 225 w 257"/>
              <a:gd name="T115" fmla="*/ 201 h 256"/>
              <a:gd name="T116" fmla="*/ 221 w 257"/>
              <a:gd name="T117" fmla="*/ 213 h 256"/>
              <a:gd name="T118" fmla="*/ 211 w 257"/>
              <a:gd name="T119" fmla="*/ 204 h 256"/>
              <a:gd name="T120" fmla="*/ 211 w 257"/>
              <a:gd name="T121" fmla="*/ 200 h 256"/>
              <a:gd name="T122" fmla="*/ 201 w 257"/>
              <a:gd name="T123" fmla="*/ 192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7" h="256">
                <a:moveTo>
                  <a:pt x="228" y="153"/>
                </a:moveTo>
                <a:lnTo>
                  <a:pt x="228" y="153"/>
                </a:lnTo>
                <a:lnTo>
                  <a:pt x="39" y="153"/>
                </a:lnTo>
                <a:lnTo>
                  <a:pt x="39" y="153"/>
                </a:lnTo>
                <a:lnTo>
                  <a:pt x="32" y="152"/>
                </a:lnTo>
                <a:lnTo>
                  <a:pt x="24" y="150"/>
                </a:lnTo>
                <a:lnTo>
                  <a:pt x="17" y="146"/>
                </a:lnTo>
                <a:lnTo>
                  <a:pt x="12" y="141"/>
                </a:lnTo>
                <a:lnTo>
                  <a:pt x="7" y="135"/>
                </a:lnTo>
                <a:lnTo>
                  <a:pt x="3" y="128"/>
                </a:lnTo>
                <a:lnTo>
                  <a:pt x="2" y="120"/>
                </a:lnTo>
                <a:lnTo>
                  <a:pt x="0" y="113"/>
                </a:lnTo>
                <a:lnTo>
                  <a:pt x="0" y="113"/>
                </a:lnTo>
                <a:lnTo>
                  <a:pt x="2" y="105"/>
                </a:lnTo>
                <a:lnTo>
                  <a:pt x="3" y="98"/>
                </a:lnTo>
                <a:lnTo>
                  <a:pt x="7" y="92"/>
                </a:lnTo>
                <a:lnTo>
                  <a:pt x="11" y="85"/>
                </a:lnTo>
                <a:lnTo>
                  <a:pt x="16" y="81"/>
                </a:lnTo>
                <a:lnTo>
                  <a:pt x="23" y="78"/>
                </a:lnTo>
                <a:lnTo>
                  <a:pt x="30" y="75"/>
                </a:lnTo>
                <a:lnTo>
                  <a:pt x="37" y="74"/>
                </a:lnTo>
                <a:lnTo>
                  <a:pt x="37" y="74"/>
                </a:lnTo>
                <a:lnTo>
                  <a:pt x="37" y="72"/>
                </a:lnTo>
                <a:lnTo>
                  <a:pt x="37" y="72"/>
                </a:lnTo>
                <a:lnTo>
                  <a:pt x="38" y="65"/>
                </a:lnTo>
                <a:lnTo>
                  <a:pt x="41" y="61"/>
                </a:lnTo>
                <a:lnTo>
                  <a:pt x="45" y="57"/>
                </a:lnTo>
                <a:lnTo>
                  <a:pt x="49" y="54"/>
                </a:lnTo>
                <a:lnTo>
                  <a:pt x="58" y="53"/>
                </a:lnTo>
                <a:lnTo>
                  <a:pt x="65" y="53"/>
                </a:lnTo>
                <a:lnTo>
                  <a:pt x="65" y="53"/>
                </a:lnTo>
                <a:lnTo>
                  <a:pt x="67" y="41"/>
                </a:lnTo>
                <a:lnTo>
                  <a:pt x="69" y="32"/>
                </a:lnTo>
                <a:lnTo>
                  <a:pt x="75" y="23"/>
                </a:lnTo>
                <a:lnTo>
                  <a:pt x="80" y="15"/>
                </a:lnTo>
                <a:lnTo>
                  <a:pt x="88" y="9"/>
                </a:lnTo>
                <a:lnTo>
                  <a:pt x="98" y="3"/>
                </a:lnTo>
                <a:lnTo>
                  <a:pt x="110" y="1"/>
                </a:lnTo>
                <a:lnTo>
                  <a:pt x="124" y="0"/>
                </a:lnTo>
                <a:lnTo>
                  <a:pt x="124" y="0"/>
                </a:lnTo>
                <a:lnTo>
                  <a:pt x="136" y="1"/>
                </a:lnTo>
                <a:lnTo>
                  <a:pt x="146" y="3"/>
                </a:lnTo>
                <a:lnTo>
                  <a:pt x="156" y="9"/>
                </a:lnTo>
                <a:lnTo>
                  <a:pt x="164" y="16"/>
                </a:lnTo>
                <a:lnTo>
                  <a:pt x="172" y="24"/>
                </a:lnTo>
                <a:lnTo>
                  <a:pt x="177" y="35"/>
                </a:lnTo>
                <a:lnTo>
                  <a:pt x="181" y="45"/>
                </a:lnTo>
                <a:lnTo>
                  <a:pt x="182" y="57"/>
                </a:lnTo>
                <a:lnTo>
                  <a:pt x="182" y="57"/>
                </a:lnTo>
                <a:lnTo>
                  <a:pt x="188" y="57"/>
                </a:lnTo>
                <a:lnTo>
                  <a:pt x="188" y="57"/>
                </a:lnTo>
                <a:lnTo>
                  <a:pt x="195" y="57"/>
                </a:lnTo>
                <a:lnTo>
                  <a:pt x="203" y="59"/>
                </a:lnTo>
                <a:lnTo>
                  <a:pt x="210" y="63"/>
                </a:lnTo>
                <a:lnTo>
                  <a:pt x="215" y="68"/>
                </a:lnTo>
                <a:lnTo>
                  <a:pt x="220" y="74"/>
                </a:lnTo>
                <a:lnTo>
                  <a:pt x="224" y="80"/>
                </a:lnTo>
                <a:lnTo>
                  <a:pt x="227" y="88"/>
                </a:lnTo>
                <a:lnTo>
                  <a:pt x="227" y="96"/>
                </a:lnTo>
                <a:lnTo>
                  <a:pt x="227" y="96"/>
                </a:lnTo>
                <a:lnTo>
                  <a:pt x="227" y="98"/>
                </a:lnTo>
                <a:lnTo>
                  <a:pt x="227" y="98"/>
                </a:lnTo>
                <a:lnTo>
                  <a:pt x="228" y="97"/>
                </a:lnTo>
                <a:lnTo>
                  <a:pt x="228" y="97"/>
                </a:lnTo>
                <a:lnTo>
                  <a:pt x="233" y="98"/>
                </a:lnTo>
                <a:lnTo>
                  <a:pt x="238" y="100"/>
                </a:lnTo>
                <a:lnTo>
                  <a:pt x="244" y="102"/>
                </a:lnTo>
                <a:lnTo>
                  <a:pt x="247" y="106"/>
                </a:lnTo>
                <a:lnTo>
                  <a:pt x="251" y="110"/>
                </a:lnTo>
                <a:lnTo>
                  <a:pt x="253" y="114"/>
                </a:lnTo>
                <a:lnTo>
                  <a:pt x="255" y="119"/>
                </a:lnTo>
                <a:lnTo>
                  <a:pt x="255" y="124"/>
                </a:lnTo>
                <a:lnTo>
                  <a:pt x="255" y="124"/>
                </a:lnTo>
                <a:lnTo>
                  <a:pt x="255" y="131"/>
                </a:lnTo>
                <a:lnTo>
                  <a:pt x="253" y="136"/>
                </a:lnTo>
                <a:lnTo>
                  <a:pt x="251" y="140"/>
                </a:lnTo>
                <a:lnTo>
                  <a:pt x="247" y="144"/>
                </a:lnTo>
                <a:lnTo>
                  <a:pt x="244" y="148"/>
                </a:lnTo>
                <a:lnTo>
                  <a:pt x="238" y="150"/>
                </a:lnTo>
                <a:lnTo>
                  <a:pt x="233" y="153"/>
                </a:lnTo>
                <a:lnTo>
                  <a:pt x="228" y="153"/>
                </a:lnTo>
                <a:lnTo>
                  <a:pt x="228" y="153"/>
                </a:lnTo>
                <a:close/>
                <a:moveTo>
                  <a:pt x="36" y="170"/>
                </a:moveTo>
                <a:lnTo>
                  <a:pt x="36" y="170"/>
                </a:lnTo>
                <a:lnTo>
                  <a:pt x="36" y="182"/>
                </a:lnTo>
                <a:lnTo>
                  <a:pt x="34" y="192"/>
                </a:lnTo>
                <a:lnTo>
                  <a:pt x="33" y="198"/>
                </a:lnTo>
                <a:lnTo>
                  <a:pt x="33" y="198"/>
                </a:lnTo>
                <a:lnTo>
                  <a:pt x="30" y="201"/>
                </a:lnTo>
                <a:lnTo>
                  <a:pt x="26" y="204"/>
                </a:lnTo>
                <a:lnTo>
                  <a:pt x="21" y="204"/>
                </a:lnTo>
                <a:lnTo>
                  <a:pt x="17" y="202"/>
                </a:lnTo>
                <a:lnTo>
                  <a:pt x="17" y="202"/>
                </a:lnTo>
                <a:lnTo>
                  <a:pt x="13" y="200"/>
                </a:lnTo>
                <a:lnTo>
                  <a:pt x="12" y="196"/>
                </a:lnTo>
                <a:lnTo>
                  <a:pt x="12" y="191"/>
                </a:lnTo>
                <a:lnTo>
                  <a:pt x="13" y="187"/>
                </a:lnTo>
                <a:lnTo>
                  <a:pt x="13" y="187"/>
                </a:lnTo>
                <a:lnTo>
                  <a:pt x="17" y="182"/>
                </a:lnTo>
                <a:lnTo>
                  <a:pt x="25" y="176"/>
                </a:lnTo>
                <a:lnTo>
                  <a:pt x="36" y="170"/>
                </a:lnTo>
                <a:lnTo>
                  <a:pt x="36" y="170"/>
                </a:lnTo>
                <a:close/>
                <a:moveTo>
                  <a:pt x="63" y="222"/>
                </a:moveTo>
                <a:lnTo>
                  <a:pt x="63" y="222"/>
                </a:lnTo>
                <a:lnTo>
                  <a:pt x="63" y="234"/>
                </a:lnTo>
                <a:lnTo>
                  <a:pt x="62" y="244"/>
                </a:lnTo>
                <a:lnTo>
                  <a:pt x="60" y="250"/>
                </a:lnTo>
                <a:lnTo>
                  <a:pt x="60" y="250"/>
                </a:lnTo>
                <a:lnTo>
                  <a:pt x="58" y="253"/>
                </a:lnTo>
                <a:lnTo>
                  <a:pt x="54" y="256"/>
                </a:lnTo>
                <a:lnTo>
                  <a:pt x="49" y="256"/>
                </a:lnTo>
                <a:lnTo>
                  <a:pt x="45" y="254"/>
                </a:lnTo>
                <a:lnTo>
                  <a:pt x="45" y="254"/>
                </a:lnTo>
                <a:lnTo>
                  <a:pt x="41" y="252"/>
                </a:lnTo>
                <a:lnTo>
                  <a:pt x="39" y="248"/>
                </a:lnTo>
                <a:lnTo>
                  <a:pt x="39" y="243"/>
                </a:lnTo>
                <a:lnTo>
                  <a:pt x="41" y="239"/>
                </a:lnTo>
                <a:lnTo>
                  <a:pt x="41" y="239"/>
                </a:lnTo>
                <a:lnTo>
                  <a:pt x="45" y="234"/>
                </a:lnTo>
                <a:lnTo>
                  <a:pt x="52" y="228"/>
                </a:lnTo>
                <a:lnTo>
                  <a:pt x="63" y="222"/>
                </a:lnTo>
                <a:lnTo>
                  <a:pt x="63" y="222"/>
                </a:lnTo>
                <a:close/>
                <a:moveTo>
                  <a:pt x="97" y="170"/>
                </a:moveTo>
                <a:lnTo>
                  <a:pt x="97" y="170"/>
                </a:lnTo>
                <a:lnTo>
                  <a:pt x="97" y="182"/>
                </a:lnTo>
                <a:lnTo>
                  <a:pt x="95" y="192"/>
                </a:lnTo>
                <a:lnTo>
                  <a:pt x="94" y="198"/>
                </a:lnTo>
                <a:lnTo>
                  <a:pt x="94" y="198"/>
                </a:lnTo>
                <a:lnTo>
                  <a:pt x="90" y="201"/>
                </a:lnTo>
                <a:lnTo>
                  <a:pt x="86" y="204"/>
                </a:lnTo>
                <a:lnTo>
                  <a:pt x="82" y="204"/>
                </a:lnTo>
                <a:lnTo>
                  <a:pt x="78" y="202"/>
                </a:lnTo>
                <a:lnTo>
                  <a:pt x="78" y="202"/>
                </a:lnTo>
                <a:lnTo>
                  <a:pt x="75" y="200"/>
                </a:lnTo>
                <a:lnTo>
                  <a:pt x="72" y="196"/>
                </a:lnTo>
                <a:lnTo>
                  <a:pt x="72" y="191"/>
                </a:lnTo>
                <a:lnTo>
                  <a:pt x="73" y="187"/>
                </a:lnTo>
                <a:lnTo>
                  <a:pt x="73" y="187"/>
                </a:lnTo>
                <a:lnTo>
                  <a:pt x="78" y="182"/>
                </a:lnTo>
                <a:lnTo>
                  <a:pt x="86" y="176"/>
                </a:lnTo>
                <a:lnTo>
                  <a:pt x="97" y="170"/>
                </a:lnTo>
                <a:lnTo>
                  <a:pt x="97" y="170"/>
                </a:lnTo>
                <a:close/>
                <a:moveTo>
                  <a:pt x="121" y="223"/>
                </a:moveTo>
                <a:lnTo>
                  <a:pt x="116" y="218"/>
                </a:lnTo>
                <a:lnTo>
                  <a:pt x="116" y="214"/>
                </a:lnTo>
                <a:lnTo>
                  <a:pt x="120" y="213"/>
                </a:lnTo>
                <a:lnTo>
                  <a:pt x="129" y="221"/>
                </a:lnTo>
                <a:lnTo>
                  <a:pt x="142" y="215"/>
                </a:lnTo>
                <a:lnTo>
                  <a:pt x="132" y="208"/>
                </a:lnTo>
                <a:lnTo>
                  <a:pt x="120" y="211"/>
                </a:lnTo>
                <a:lnTo>
                  <a:pt x="117" y="209"/>
                </a:lnTo>
                <a:lnTo>
                  <a:pt x="117" y="205"/>
                </a:lnTo>
                <a:lnTo>
                  <a:pt x="125" y="202"/>
                </a:lnTo>
                <a:lnTo>
                  <a:pt x="117" y="197"/>
                </a:lnTo>
                <a:lnTo>
                  <a:pt x="119" y="193"/>
                </a:lnTo>
                <a:lnTo>
                  <a:pt x="123" y="192"/>
                </a:lnTo>
                <a:lnTo>
                  <a:pt x="129" y="197"/>
                </a:lnTo>
                <a:lnTo>
                  <a:pt x="130" y="189"/>
                </a:lnTo>
                <a:lnTo>
                  <a:pt x="134" y="188"/>
                </a:lnTo>
                <a:lnTo>
                  <a:pt x="137" y="191"/>
                </a:lnTo>
                <a:lnTo>
                  <a:pt x="136" y="202"/>
                </a:lnTo>
                <a:lnTo>
                  <a:pt x="146" y="210"/>
                </a:lnTo>
                <a:lnTo>
                  <a:pt x="147" y="197"/>
                </a:lnTo>
                <a:lnTo>
                  <a:pt x="138" y="189"/>
                </a:lnTo>
                <a:lnTo>
                  <a:pt x="140" y="185"/>
                </a:lnTo>
                <a:lnTo>
                  <a:pt x="143" y="184"/>
                </a:lnTo>
                <a:lnTo>
                  <a:pt x="149" y="189"/>
                </a:lnTo>
                <a:lnTo>
                  <a:pt x="150" y="180"/>
                </a:lnTo>
                <a:lnTo>
                  <a:pt x="154" y="179"/>
                </a:lnTo>
                <a:lnTo>
                  <a:pt x="156" y="182"/>
                </a:lnTo>
                <a:lnTo>
                  <a:pt x="155" y="191"/>
                </a:lnTo>
                <a:lnTo>
                  <a:pt x="163" y="187"/>
                </a:lnTo>
                <a:lnTo>
                  <a:pt x="166" y="189"/>
                </a:lnTo>
                <a:lnTo>
                  <a:pt x="166" y="193"/>
                </a:lnTo>
                <a:lnTo>
                  <a:pt x="155" y="198"/>
                </a:lnTo>
                <a:lnTo>
                  <a:pt x="153" y="211"/>
                </a:lnTo>
                <a:lnTo>
                  <a:pt x="164" y="206"/>
                </a:lnTo>
                <a:lnTo>
                  <a:pt x="167" y="195"/>
                </a:lnTo>
                <a:lnTo>
                  <a:pt x="171" y="193"/>
                </a:lnTo>
                <a:lnTo>
                  <a:pt x="173" y="196"/>
                </a:lnTo>
                <a:lnTo>
                  <a:pt x="172" y="204"/>
                </a:lnTo>
                <a:lnTo>
                  <a:pt x="180" y="200"/>
                </a:lnTo>
                <a:lnTo>
                  <a:pt x="184" y="202"/>
                </a:lnTo>
                <a:lnTo>
                  <a:pt x="182" y="206"/>
                </a:lnTo>
                <a:lnTo>
                  <a:pt x="175" y="210"/>
                </a:lnTo>
                <a:lnTo>
                  <a:pt x="181" y="214"/>
                </a:lnTo>
                <a:lnTo>
                  <a:pt x="180" y="218"/>
                </a:lnTo>
                <a:lnTo>
                  <a:pt x="176" y="219"/>
                </a:lnTo>
                <a:lnTo>
                  <a:pt x="167" y="213"/>
                </a:lnTo>
                <a:lnTo>
                  <a:pt x="155" y="218"/>
                </a:lnTo>
                <a:lnTo>
                  <a:pt x="166" y="226"/>
                </a:lnTo>
                <a:lnTo>
                  <a:pt x="176" y="221"/>
                </a:lnTo>
                <a:lnTo>
                  <a:pt x="180" y="223"/>
                </a:lnTo>
                <a:lnTo>
                  <a:pt x="179" y="227"/>
                </a:lnTo>
                <a:lnTo>
                  <a:pt x="172" y="231"/>
                </a:lnTo>
                <a:lnTo>
                  <a:pt x="179" y="236"/>
                </a:lnTo>
                <a:lnTo>
                  <a:pt x="179" y="240"/>
                </a:lnTo>
                <a:lnTo>
                  <a:pt x="175" y="241"/>
                </a:lnTo>
                <a:lnTo>
                  <a:pt x="167" y="236"/>
                </a:lnTo>
                <a:lnTo>
                  <a:pt x="167" y="244"/>
                </a:lnTo>
                <a:lnTo>
                  <a:pt x="163" y="245"/>
                </a:lnTo>
                <a:lnTo>
                  <a:pt x="159" y="243"/>
                </a:lnTo>
                <a:lnTo>
                  <a:pt x="162" y="231"/>
                </a:lnTo>
                <a:lnTo>
                  <a:pt x="151" y="223"/>
                </a:lnTo>
                <a:lnTo>
                  <a:pt x="149" y="236"/>
                </a:lnTo>
                <a:lnTo>
                  <a:pt x="158" y="243"/>
                </a:lnTo>
                <a:lnTo>
                  <a:pt x="158" y="247"/>
                </a:lnTo>
                <a:lnTo>
                  <a:pt x="154" y="248"/>
                </a:lnTo>
                <a:lnTo>
                  <a:pt x="147" y="244"/>
                </a:lnTo>
                <a:lnTo>
                  <a:pt x="146" y="252"/>
                </a:lnTo>
                <a:lnTo>
                  <a:pt x="143" y="254"/>
                </a:lnTo>
                <a:lnTo>
                  <a:pt x="140" y="252"/>
                </a:lnTo>
                <a:lnTo>
                  <a:pt x="141" y="243"/>
                </a:lnTo>
                <a:lnTo>
                  <a:pt x="134" y="245"/>
                </a:lnTo>
                <a:lnTo>
                  <a:pt x="130" y="243"/>
                </a:lnTo>
                <a:lnTo>
                  <a:pt x="132" y="239"/>
                </a:lnTo>
                <a:lnTo>
                  <a:pt x="142" y="235"/>
                </a:lnTo>
                <a:lnTo>
                  <a:pt x="143" y="222"/>
                </a:lnTo>
                <a:lnTo>
                  <a:pt x="132" y="227"/>
                </a:lnTo>
                <a:lnTo>
                  <a:pt x="130" y="239"/>
                </a:lnTo>
                <a:lnTo>
                  <a:pt x="127" y="240"/>
                </a:lnTo>
                <a:lnTo>
                  <a:pt x="124" y="237"/>
                </a:lnTo>
                <a:lnTo>
                  <a:pt x="124" y="230"/>
                </a:lnTo>
                <a:lnTo>
                  <a:pt x="116" y="232"/>
                </a:lnTo>
                <a:lnTo>
                  <a:pt x="114" y="230"/>
                </a:lnTo>
                <a:lnTo>
                  <a:pt x="114" y="226"/>
                </a:lnTo>
                <a:lnTo>
                  <a:pt x="121" y="223"/>
                </a:lnTo>
                <a:close/>
                <a:moveTo>
                  <a:pt x="208" y="188"/>
                </a:moveTo>
                <a:lnTo>
                  <a:pt x="205" y="183"/>
                </a:lnTo>
                <a:lnTo>
                  <a:pt x="206" y="180"/>
                </a:lnTo>
                <a:lnTo>
                  <a:pt x="208" y="180"/>
                </a:lnTo>
                <a:lnTo>
                  <a:pt x="214" y="187"/>
                </a:lnTo>
                <a:lnTo>
                  <a:pt x="224" y="185"/>
                </a:lnTo>
                <a:lnTo>
                  <a:pt x="218" y="178"/>
                </a:lnTo>
                <a:lnTo>
                  <a:pt x="208" y="179"/>
                </a:lnTo>
                <a:lnTo>
                  <a:pt x="207" y="176"/>
                </a:lnTo>
                <a:lnTo>
                  <a:pt x="208" y="174"/>
                </a:lnTo>
                <a:lnTo>
                  <a:pt x="214" y="172"/>
                </a:lnTo>
                <a:lnTo>
                  <a:pt x="210" y="167"/>
                </a:lnTo>
                <a:lnTo>
                  <a:pt x="211" y="165"/>
                </a:lnTo>
                <a:lnTo>
                  <a:pt x="214" y="165"/>
                </a:lnTo>
                <a:lnTo>
                  <a:pt x="218" y="170"/>
                </a:lnTo>
                <a:lnTo>
                  <a:pt x="220" y="165"/>
                </a:lnTo>
                <a:lnTo>
                  <a:pt x="223" y="163"/>
                </a:lnTo>
                <a:lnTo>
                  <a:pt x="225" y="166"/>
                </a:lnTo>
                <a:lnTo>
                  <a:pt x="221" y="174"/>
                </a:lnTo>
                <a:lnTo>
                  <a:pt x="228" y="182"/>
                </a:lnTo>
                <a:lnTo>
                  <a:pt x="232" y="172"/>
                </a:lnTo>
                <a:lnTo>
                  <a:pt x="225" y="166"/>
                </a:lnTo>
                <a:lnTo>
                  <a:pt x="227" y="163"/>
                </a:lnTo>
                <a:lnTo>
                  <a:pt x="229" y="162"/>
                </a:lnTo>
                <a:lnTo>
                  <a:pt x="233" y="167"/>
                </a:lnTo>
                <a:lnTo>
                  <a:pt x="236" y="161"/>
                </a:lnTo>
                <a:lnTo>
                  <a:pt x="238" y="161"/>
                </a:lnTo>
                <a:lnTo>
                  <a:pt x="241" y="163"/>
                </a:lnTo>
                <a:lnTo>
                  <a:pt x="238" y="169"/>
                </a:lnTo>
                <a:lnTo>
                  <a:pt x="244" y="169"/>
                </a:lnTo>
                <a:lnTo>
                  <a:pt x="246" y="170"/>
                </a:lnTo>
                <a:lnTo>
                  <a:pt x="245" y="174"/>
                </a:lnTo>
                <a:lnTo>
                  <a:pt x="236" y="175"/>
                </a:lnTo>
                <a:lnTo>
                  <a:pt x="233" y="184"/>
                </a:lnTo>
                <a:lnTo>
                  <a:pt x="242" y="183"/>
                </a:lnTo>
                <a:lnTo>
                  <a:pt x="245" y="174"/>
                </a:lnTo>
                <a:lnTo>
                  <a:pt x="249" y="174"/>
                </a:lnTo>
                <a:lnTo>
                  <a:pt x="250" y="176"/>
                </a:lnTo>
                <a:lnTo>
                  <a:pt x="249" y="182"/>
                </a:lnTo>
                <a:lnTo>
                  <a:pt x="255" y="180"/>
                </a:lnTo>
                <a:lnTo>
                  <a:pt x="257" y="183"/>
                </a:lnTo>
                <a:lnTo>
                  <a:pt x="255" y="185"/>
                </a:lnTo>
                <a:lnTo>
                  <a:pt x="249" y="187"/>
                </a:lnTo>
                <a:lnTo>
                  <a:pt x="253" y="191"/>
                </a:lnTo>
                <a:lnTo>
                  <a:pt x="251" y="193"/>
                </a:lnTo>
                <a:lnTo>
                  <a:pt x="249" y="195"/>
                </a:lnTo>
                <a:lnTo>
                  <a:pt x="244" y="188"/>
                </a:lnTo>
                <a:lnTo>
                  <a:pt x="233" y="189"/>
                </a:lnTo>
                <a:lnTo>
                  <a:pt x="240" y="197"/>
                </a:lnTo>
                <a:lnTo>
                  <a:pt x="249" y="196"/>
                </a:lnTo>
                <a:lnTo>
                  <a:pt x="250" y="197"/>
                </a:lnTo>
                <a:lnTo>
                  <a:pt x="249" y="201"/>
                </a:lnTo>
                <a:lnTo>
                  <a:pt x="244" y="201"/>
                </a:lnTo>
                <a:lnTo>
                  <a:pt x="247" y="206"/>
                </a:lnTo>
                <a:lnTo>
                  <a:pt x="246" y="209"/>
                </a:lnTo>
                <a:lnTo>
                  <a:pt x="244" y="210"/>
                </a:lnTo>
                <a:lnTo>
                  <a:pt x="240" y="205"/>
                </a:lnTo>
                <a:lnTo>
                  <a:pt x="237" y="210"/>
                </a:lnTo>
                <a:lnTo>
                  <a:pt x="234" y="210"/>
                </a:lnTo>
                <a:lnTo>
                  <a:pt x="232" y="208"/>
                </a:lnTo>
                <a:lnTo>
                  <a:pt x="236" y="200"/>
                </a:lnTo>
                <a:lnTo>
                  <a:pt x="229" y="192"/>
                </a:lnTo>
                <a:lnTo>
                  <a:pt x="225" y="201"/>
                </a:lnTo>
                <a:lnTo>
                  <a:pt x="232" y="209"/>
                </a:lnTo>
                <a:lnTo>
                  <a:pt x="231" y="211"/>
                </a:lnTo>
                <a:lnTo>
                  <a:pt x="227" y="211"/>
                </a:lnTo>
                <a:lnTo>
                  <a:pt x="224" y="208"/>
                </a:lnTo>
                <a:lnTo>
                  <a:pt x="221" y="213"/>
                </a:lnTo>
                <a:lnTo>
                  <a:pt x="219" y="214"/>
                </a:lnTo>
                <a:lnTo>
                  <a:pt x="216" y="211"/>
                </a:lnTo>
                <a:lnTo>
                  <a:pt x="219" y="205"/>
                </a:lnTo>
                <a:lnTo>
                  <a:pt x="214" y="206"/>
                </a:lnTo>
                <a:lnTo>
                  <a:pt x="211" y="204"/>
                </a:lnTo>
                <a:lnTo>
                  <a:pt x="212" y="201"/>
                </a:lnTo>
                <a:lnTo>
                  <a:pt x="221" y="200"/>
                </a:lnTo>
                <a:lnTo>
                  <a:pt x="224" y="191"/>
                </a:lnTo>
                <a:lnTo>
                  <a:pt x="215" y="192"/>
                </a:lnTo>
                <a:lnTo>
                  <a:pt x="211" y="200"/>
                </a:lnTo>
                <a:lnTo>
                  <a:pt x="208" y="201"/>
                </a:lnTo>
                <a:lnTo>
                  <a:pt x="207" y="198"/>
                </a:lnTo>
                <a:lnTo>
                  <a:pt x="208" y="193"/>
                </a:lnTo>
                <a:lnTo>
                  <a:pt x="202" y="193"/>
                </a:lnTo>
                <a:lnTo>
                  <a:pt x="201" y="192"/>
                </a:lnTo>
                <a:lnTo>
                  <a:pt x="202" y="189"/>
                </a:lnTo>
                <a:lnTo>
                  <a:pt x="208" y="188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08"/>
          <p:cNvSpPr>
            <a:spLocks noEditPoints="1"/>
          </p:cNvSpPr>
          <p:nvPr/>
        </p:nvSpPr>
        <p:spPr bwMode="auto">
          <a:xfrm>
            <a:off x="9270657" y="2183202"/>
            <a:ext cx="873637" cy="866811"/>
          </a:xfrm>
          <a:custGeom>
            <a:avLst/>
            <a:gdLst>
              <a:gd name="T0" fmla="*/ 25 w 256"/>
              <a:gd name="T1" fmla="*/ 151 h 255"/>
              <a:gd name="T2" fmla="*/ 0 w 256"/>
              <a:gd name="T3" fmla="*/ 113 h 255"/>
              <a:gd name="T4" fmla="*/ 17 w 256"/>
              <a:gd name="T5" fmla="*/ 82 h 255"/>
              <a:gd name="T6" fmla="*/ 38 w 256"/>
              <a:gd name="T7" fmla="*/ 73 h 255"/>
              <a:gd name="T8" fmla="*/ 65 w 256"/>
              <a:gd name="T9" fmla="*/ 54 h 255"/>
              <a:gd name="T10" fmla="*/ 88 w 256"/>
              <a:gd name="T11" fmla="*/ 9 h 255"/>
              <a:gd name="T12" fmla="*/ 147 w 256"/>
              <a:gd name="T13" fmla="*/ 5 h 255"/>
              <a:gd name="T14" fmla="*/ 183 w 256"/>
              <a:gd name="T15" fmla="*/ 57 h 255"/>
              <a:gd name="T16" fmla="*/ 209 w 256"/>
              <a:gd name="T17" fmla="*/ 64 h 255"/>
              <a:gd name="T18" fmla="*/ 227 w 256"/>
              <a:gd name="T19" fmla="*/ 96 h 255"/>
              <a:gd name="T20" fmla="*/ 239 w 256"/>
              <a:gd name="T21" fmla="*/ 100 h 255"/>
              <a:gd name="T22" fmla="*/ 256 w 256"/>
              <a:gd name="T23" fmla="*/ 126 h 255"/>
              <a:gd name="T24" fmla="*/ 243 w 256"/>
              <a:gd name="T25" fmla="*/ 150 h 255"/>
              <a:gd name="T26" fmla="*/ 12 w 256"/>
              <a:gd name="T27" fmla="*/ 186 h 255"/>
              <a:gd name="T28" fmla="*/ 17 w 256"/>
              <a:gd name="T29" fmla="*/ 181 h 255"/>
              <a:gd name="T30" fmla="*/ 23 w 256"/>
              <a:gd name="T31" fmla="*/ 165 h 255"/>
              <a:gd name="T32" fmla="*/ 38 w 256"/>
              <a:gd name="T33" fmla="*/ 186 h 255"/>
              <a:gd name="T34" fmla="*/ 48 w 256"/>
              <a:gd name="T35" fmla="*/ 161 h 255"/>
              <a:gd name="T36" fmla="*/ 58 w 256"/>
              <a:gd name="T37" fmla="*/ 176 h 255"/>
              <a:gd name="T38" fmla="*/ 65 w 256"/>
              <a:gd name="T39" fmla="*/ 180 h 255"/>
              <a:gd name="T40" fmla="*/ 66 w 256"/>
              <a:gd name="T41" fmla="*/ 197 h 255"/>
              <a:gd name="T42" fmla="*/ 61 w 256"/>
              <a:gd name="T43" fmla="*/ 202 h 255"/>
              <a:gd name="T44" fmla="*/ 54 w 256"/>
              <a:gd name="T45" fmla="*/ 219 h 255"/>
              <a:gd name="T46" fmla="*/ 39 w 256"/>
              <a:gd name="T47" fmla="*/ 198 h 255"/>
              <a:gd name="T48" fmla="*/ 30 w 256"/>
              <a:gd name="T49" fmla="*/ 221 h 255"/>
              <a:gd name="T50" fmla="*/ 19 w 256"/>
              <a:gd name="T51" fmla="*/ 207 h 255"/>
              <a:gd name="T52" fmla="*/ 13 w 256"/>
              <a:gd name="T53" fmla="*/ 203 h 255"/>
              <a:gd name="T54" fmla="*/ 101 w 256"/>
              <a:gd name="T55" fmla="*/ 224 h 255"/>
              <a:gd name="T56" fmla="*/ 110 w 256"/>
              <a:gd name="T57" fmla="*/ 208 h 255"/>
              <a:gd name="T58" fmla="*/ 97 w 256"/>
              <a:gd name="T59" fmla="*/ 194 h 255"/>
              <a:gd name="T60" fmla="*/ 114 w 256"/>
              <a:gd name="T61" fmla="*/ 203 h 255"/>
              <a:gd name="T62" fmla="*/ 127 w 256"/>
              <a:gd name="T63" fmla="*/ 190 h 255"/>
              <a:gd name="T64" fmla="*/ 145 w 256"/>
              <a:gd name="T65" fmla="*/ 191 h 255"/>
              <a:gd name="T66" fmla="*/ 149 w 256"/>
              <a:gd name="T67" fmla="*/ 194 h 255"/>
              <a:gd name="T68" fmla="*/ 153 w 256"/>
              <a:gd name="T69" fmla="*/ 211 h 255"/>
              <a:gd name="T70" fmla="*/ 144 w 256"/>
              <a:gd name="T71" fmla="*/ 226 h 255"/>
              <a:gd name="T72" fmla="*/ 157 w 256"/>
              <a:gd name="T73" fmla="*/ 241 h 255"/>
              <a:gd name="T74" fmla="*/ 140 w 256"/>
              <a:gd name="T75" fmla="*/ 232 h 255"/>
              <a:gd name="T76" fmla="*/ 127 w 256"/>
              <a:gd name="T77" fmla="*/ 245 h 255"/>
              <a:gd name="T78" fmla="*/ 109 w 256"/>
              <a:gd name="T79" fmla="*/ 245 h 255"/>
              <a:gd name="T80" fmla="*/ 105 w 256"/>
              <a:gd name="T81" fmla="*/ 241 h 255"/>
              <a:gd name="T82" fmla="*/ 101 w 256"/>
              <a:gd name="T83" fmla="*/ 224 h 255"/>
              <a:gd name="T84" fmla="*/ 203 w 256"/>
              <a:gd name="T85" fmla="*/ 186 h 255"/>
              <a:gd name="T86" fmla="*/ 188 w 256"/>
              <a:gd name="T87" fmla="*/ 169 h 255"/>
              <a:gd name="T88" fmla="*/ 204 w 256"/>
              <a:gd name="T89" fmla="*/ 167 h 255"/>
              <a:gd name="T90" fmla="*/ 209 w 256"/>
              <a:gd name="T91" fmla="*/ 164 h 255"/>
              <a:gd name="T92" fmla="*/ 223 w 256"/>
              <a:gd name="T93" fmla="*/ 169 h 255"/>
              <a:gd name="T94" fmla="*/ 225 w 256"/>
              <a:gd name="T95" fmla="*/ 176 h 255"/>
              <a:gd name="T96" fmla="*/ 234 w 256"/>
              <a:gd name="T97" fmla="*/ 186 h 255"/>
              <a:gd name="T98" fmla="*/ 212 w 256"/>
              <a:gd name="T99" fmla="*/ 190 h 255"/>
              <a:gd name="T100" fmla="*/ 226 w 256"/>
              <a:gd name="T101" fmla="*/ 208 h 255"/>
              <a:gd name="T102" fmla="*/ 212 w 256"/>
              <a:gd name="T103" fmla="*/ 210 h 255"/>
              <a:gd name="T104" fmla="*/ 207 w 256"/>
              <a:gd name="T105" fmla="*/ 212 h 255"/>
              <a:gd name="T106" fmla="*/ 192 w 256"/>
              <a:gd name="T107" fmla="*/ 207 h 255"/>
              <a:gd name="T108" fmla="*/ 191 w 256"/>
              <a:gd name="T109" fmla="*/ 202 h 255"/>
              <a:gd name="T110" fmla="*/ 181 w 256"/>
              <a:gd name="T111" fmla="*/ 19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6" h="255">
                <a:moveTo>
                  <a:pt x="229" y="154"/>
                </a:moveTo>
                <a:lnTo>
                  <a:pt x="229" y="154"/>
                </a:lnTo>
                <a:lnTo>
                  <a:pt x="40" y="154"/>
                </a:lnTo>
                <a:lnTo>
                  <a:pt x="40" y="154"/>
                </a:lnTo>
                <a:lnTo>
                  <a:pt x="32" y="154"/>
                </a:lnTo>
                <a:lnTo>
                  <a:pt x="25" y="151"/>
                </a:lnTo>
                <a:lnTo>
                  <a:pt x="18" y="147"/>
                </a:lnTo>
                <a:lnTo>
                  <a:pt x="12" y="142"/>
                </a:lnTo>
                <a:lnTo>
                  <a:pt x="8" y="135"/>
                </a:lnTo>
                <a:lnTo>
                  <a:pt x="4" y="129"/>
                </a:lnTo>
                <a:lnTo>
                  <a:pt x="1" y="121"/>
                </a:lnTo>
                <a:lnTo>
                  <a:pt x="0" y="113"/>
                </a:lnTo>
                <a:lnTo>
                  <a:pt x="0" y="113"/>
                </a:lnTo>
                <a:lnTo>
                  <a:pt x="1" y="106"/>
                </a:lnTo>
                <a:lnTo>
                  <a:pt x="4" y="99"/>
                </a:lnTo>
                <a:lnTo>
                  <a:pt x="6" y="93"/>
                </a:lnTo>
                <a:lnTo>
                  <a:pt x="12" y="87"/>
                </a:lnTo>
                <a:lnTo>
                  <a:pt x="17" y="82"/>
                </a:lnTo>
                <a:lnTo>
                  <a:pt x="23" y="78"/>
                </a:lnTo>
                <a:lnTo>
                  <a:pt x="30" y="76"/>
                </a:lnTo>
                <a:lnTo>
                  <a:pt x="38" y="74"/>
                </a:lnTo>
                <a:lnTo>
                  <a:pt x="38" y="74"/>
                </a:lnTo>
                <a:lnTo>
                  <a:pt x="38" y="73"/>
                </a:lnTo>
                <a:lnTo>
                  <a:pt x="38" y="73"/>
                </a:lnTo>
                <a:lnTo>
                  <a:pt x="39" y="67"/>
                </a:lnTo>
                <a:lnTo>
                  <a:pt x="41" y="61"/>
                </a:lnTo>
                <a:lnTo>
                  <a:pt x="44" y="57"/>
                </a:lnTo>
                <a:lnTo>
                  <a:pt x="48" y="56"/>
                </a:lnTo>
                <a:lnTo>
                  <a:pt x="57" y="55"/>
                </a:lnTo>
                <a:lnTo>
                  <a:pt x="65" y="54"/>
                </a:lnTo>
                <a:lnTo>
                  <a:pt x="65" y="54"/>
                </a:lnTo>
                <a:lnTo>
                  <a:pt x="67" y="43"/>
                </a:lnTo>
                <a:lnTo>
                  <a:pt x="70" y="33"/>
                </a:lnTo>
                <a:lnTo>
                  <a:pt x="74" y="24"/>
                </a:lnTo>
                <a:lnTo>
                  <a:pt x="80" y="16"/>
                </a:lnTo>
                <a:lnTo>
                  <a:pt x="88" y="9"/>
                </a:lnTo>
                <a:lnTo>
                  <a:pt x="97" y="4"/>
                </a:lnTo>
                <a:lnTo>
                  <a:pt x="109" y="2"/>
                </a:lnTo>
                <a:lnTo>
                  <a:pt x="123" y="0"/>
                </a:lnTo>
                <a:lnTo>
                  <a:pt x="123" y="0"/>
                </a:lnTo>
                <a:lnTo>
                  <a:pt x="135" y="2"/>
                </a:lnTo>
                <a:lnTo>
                  <a:pt x="147" y="5"/>
                </a:lnTo>
                <a:lnTo>
                  <a:pt x="156" y="11"/>
                </a:lnTo>
                <a:lnTo>
                  <a:pt x="165" y="17"/>
                </a:lnTo>
                <a:lnTo>
                  <a:pt x="171" y="26"/>
                </a:lnTo>
                <a:lnTo>
                  <a:pt x="178" y="35"/>
                </a:lnTo>
                <a:lnTo>
                  <a:pt x="182" y="46"/>
                </a:lnTo>
                <a:lnTo>
                  <a:pt x="183" y="57"/>
                </a:lnTo>
                <a:lnTo>
                  <a:pt x="183" y="57"/>
                </a:lnTo>
                <a:lnTo>
                  <a:pt x="188" y="57"/>
                </a:lnTo>
                <a:lnTo>
                  <a:pt x="188" y="57"/>
                </a:lnTo>
                <a:lnTo>
                  <a:pt x="196" y="59"/>
                </a:lnTo>
                <a:lnTo>
                  <a:pt x="203" y="60"/>
                </a:lnTo>
                <a:lnTo>
                  <a:pt x="209" y="64"/>
                </a:lnTo>
                <a:lnTo>
                  <a:pt x="216" y="69"/>
                </a:lnTo>
                <a:lnTo>
                  <a:pt x="221" y="74"/>
                </a:lnTo>
                <a:lnTo>
                  <a:pt x="223" y="81"/>
                </a:lnTo>
                <a:lnTo>
                  <a:pt x="226" y="89"/>
                </a:lnTo>
                <a:lnTo>
                  <a:pt x="227" y="96"/>
                </a:lnTo>
                <a:lnTo>
                  <a:pt x="227" y="96"/>
                </a:lnTo>
                <a:lnTo>
                  <a:pt x="227" y="99"/>
                </a:lnTo>
                <a:lnTo>
                  <a:pt x="227" y="99"/>
                </a:lnTo>
                <a:lnTo>
                  <a:pt x="229" y="99"/>
                </a:lnTo>
                <a:lnTo>
                  <a:pt x="229" y="99"/>
                </a:lnTo>
                <a:lnTo>
                  <a:pt x="234" y="99"/>
                </a:lnTo>
                <a:lnTo>
                  <a:pt x="239" y="100"/>
                </a:lnTo>
                <a:lnTo>
                  <a:pt x="243" y="103"/>
                </a:lnTo>
                <a:lnTo>
                  <a:pt x="248" y="107"/>
                </a:lnTo>
                <a:lnTo>
                  <a:pt x="251" y="111"/>
                </a:lnTo>
                <a:lnTo>
                  <a:pt x="253" y="116"/>
                </a:lnTo>
                <a:lnTo>
                  <a:pt x="255" y="120"/>
                </a:lnTo>
                <a:lnTo>
                  <a:pt x="256" y="126"/>
                </a:lnTo>
                <a:lnTo>
                  <a:pt x="256" y="126"/>
                </a:lnTo>
                <a:lnTo>
                  <a:pt x="255" y="132"/>
                </a:lnTo>
                <a:lnTo>
                  <a:pt x="253" y="137"/>
                </a:lnTo>
                <a:lnTo>
                  <a:pt x="251" y="142"/>
                </a:lnTo>
                <a:lnTo>
                  <a:pt x="248" y="146"/>
                </a:lnTo>
                <a:lnTo>
                  <a:pt x="243" y="150"/>
                </a:lnTo>
                <a:lnTo>
                  <a:pt x="239" y="152"/>
                </a:lnTo>
                <a:lnTo>
                  <a:pt x="234" y="154"/>
                </a:lnTo>
                <a:lnTo>
                  <a:pt x="229" y="154"/>
                </a:lnTo>
                <a:lnTo>
                  <a:pt x="229" y="154"/>
                </a:lnTo>
                <a:close/>
                <a:moveTo>
                  <a:pt x="15" y="191"/>
                </a:moveTo>
                <a:lnTo>
                  <a:pt x="12" y="186"/>
                </a:lnTo>
                <a:lnTo>
                  <a:pt x="13" y="182"/>
                </a:lnTo>
                <a:lnTo>
                  <a:pt x="15" y="182"/>
                </a:lnTo>
                <a:lnTo>
                  <a:pt x="22" y="190"/>
                </a:lnTo>
                <a:lnTo>
                  <a:pt x="34" y="189"/>
                </a:lnTo>
                <a:lnTo>
                  <a:pt x="27" y="180"/>
                </a:lnTo>
                <a:lnTo>
                  <a:pt x="17" y="181"/>
                </a:lnTo>
                <a:lnTo>
                  <a:pt x="14" y="178"/>
                </a:lnTo>
                <a:lnTo>
                  <a:pt x="15" y="176"/>
                </a:lnTo>
                <a:lnTo>
                  <a:pt x="22" y="174"/>
                </a:lnTo>
                <a:lnTo>
                  <a:pt x="18" y="168"/>
                </a:lnTo>
                <a:lnTo>
                  <a:pt x="19" y="165"/>
                </a:lnTo>
                <a:lnTo>
                  <a:pt x="23" y="165"/>
                </a:lnTo>
                <a:lnTo>
                  <a:pt x="27" y="171"/>
                </a:lnTo>
                <a:lnTo>
                  <a:pt x="30" y="165"/>
                </a:lnTo>
                <a:lnTo>
                  <a:pt x="34" y="164"/>
                </a:lnTo>
                <a:lnTo>
                  <a:pt x="35" y="167"/>
                </a:lnTo>
                <a:lnTo>
                  <a:pt x="31" y="177"/>
                </a:lnTo>
                <a:lnTo>
                  <a:pt x="38" y="186"/>
                </a:lnTo>
                <a:lnTo>
                  <a:pt x="43" y="176"/>
                </a:lnTo>
                <a:lnTo>
                  <a:pt x="36" y="167"/>
                </a:lnTo>
                <a:lnTo>
                  <a:pt x="38" y="164"/>
                </a:lnTo>
                <a:lnTo>
                  <a:pt x="41" y="164"/>
                </a:lnTo>
                <a:lnTo>
                  <a:pt x="45" y="169"/>
                </a:lnTo>
                <a:lnTo>
                  <a:pt x="48" y="161"/>
                </a:lnTo>
                <a:lnTo>
                  <a:pt x="52" y="161"/>
                </a:lnTo>
                <a:lnTo>
                  <a:pt x="54" y="164"/>
                </a:lnTo>
                <a:lnTo>
                  <a:pt x="51" y="171"/>
                </a:lnTo>
                <a:lnTo>
                  <a:pt x="57" y="171"/>
                </a:lnTo>
                <a:lnTo>
                  <a:pt x="60" y="173"/>
                </a:lnTo>
                <a:lnTo>
                  <a:pt x="58" y="176"/>
                </a:lnTo>
                <a:lnTo>
                  <a:pt x="48" y="177"/>
                </a:lnTo>
                <a:lnTo>
                  <a:pt x="44" y="187"/>
                </a:lnTo>
                <a:lnTo>
                  <a:pt x="54" y="186"/>
                </a:lnTo>
                <a:lnTo>
                  <a:pt x="58" y="177"/>
                </a:lnTo>
                <a:lnTo>
                  <a:pt x="62" y="177"/>
                </a:lnTo>
                <a:lnTo>
                  <a:pt x="65" y="180"/>
                </a:lnTo>
                <a:lnTo>
                  <a:pt x="62" y="186"/>
                </a:lnTo>
                <a:lnTo>
                  <a:pt x="69" y="185"/>
                </a:lnTo>
                <a:lnTo>
                  <a:pt x="71" y="187"/>
                </a:lnTo>
                <a:lnTo>
                  <a:pt x="70" y="191"/>
                </a:lnTo>
                <a:lnTo>
                  <a:pt x="62" y="191"/>
                </a:lnTo>
                <a:lnTo>
                  <a:pt x="66" y="197"/>
                </a:lnTo>
                <a:lnTo>
                  <a:pt x="65" y="200"/>
                </a:lnTo>
                <a:lnTo>
                  <a:pt x="61" y="200"/>
                </a:lnTo>
                <a:lnTo>
                  <a:pt x="56" y="193"/>
                </a:lnTo>
                <a:lnTo>
                  <a:pt x="44" y="194"/>
                </a:lnTo>
                <a:lnTo>
                  <a:pt x="51" y="203"/>
                </a:lnTo>
                <a:lnTo>
                  <a:pt x="61" y="202"/>
                </a:lnTo>
                <a:lnTo>
                  <a:pt x="64" y="204"/>
                </a:lnTo>
                <a:lnTo>
                  <a:pt x="62" y="208"/>
                </a:lnTo>
                <a:lnTo>
                  <a:pt x="56" y="208"/>
                </a:lnTo>
                <a:lnTo>
                  <a:pt x="60" y="215"/>
                </a:lnTo>
                <a:lnTo>
                  <a:pt x="58" y="217"/>
                </a:lnTo>
                <a:lnTo>
                  <a:pt x="54" y="219"/>
                </a:lnTo>
                <a:lnTo>
                  <a:pt x="51" y="212"/>
                </a:lnTo>
                <a:lnTo>
                  <a:pt x="48" y="219"/>
                </a:lnTo>
                <a:lnTo>
                  <a:pt x="44" y="219"/>
                </a:lnTo>
                <a:lnTo>
                  <a:pt x="43" y="216"/>
                </a:lnTo>
                <a:lnTo>
                  <a:pt x="47" y="207"/>
                </a:lnTo>
                <a:lnTo>
                  <a:pt x="39" y="198"/>
                </a:lnTo>
                <a:lnTo>
                  <a:pt x="35" y="208"/>
                </a:lnTo>
                <a:lnTo>
                  <a:pt x="41" y="216"/>
                </a:lnTo>
                <a:lnTo>
                  <a:pt x="40" y="219"/>
                </a:lnTo>
                <a:lnTo>
                  <a:pt x="36" y="220"/>
                </a:lnTo>
                <a:lnTo>
                  <a:pt x="32" y="215"/>
                </a:lnTo>
                <a:lnTo>
                  <a:pt x="30" y="221"/>
                </a:lnTo>
                <a:lnTo>
                  <a:pt x="26" y="221"/>
                </a:lnTo>
                <a:lnTo>
                  <a:pt x="23" y="219"/>
                </a:lnTo>
                <a:lnTo>
                  <a:pt x="27" y="212"/>
                </a:lnTo>
                <a:lnTo>
                  <a:pt x="21" y="212"/>
                </a:lnTo>
                <a:lnTo>
                  <a:pt x="18" y="210"/>
                </a:lnTo>
                <a:lnTo>
                  <a:pt x="19" y="207"/>
                </a:lnTo>
                <a:lnTo>
                  <a:pt x="30" y="206"/>
                </a:lnTo>
                <a:lnTo>
                  <a:pt x="34" y="195"/>
                </a:lnTo>
                <a:lnTo>
                  <a:pt x="23" y="197"/>
                </a:lnTo>
                <a:lnTo>
                  <a:pt x="19" y="206"/>
                </a:lnTo>
                <a:lnTo>
                  <a:pt x="15" y="206"/>
                </a:lnTo>
                <a:lnTo>
                  <a:pt x="13" y="203"/>
                </a:lnTo>
                <a:lnTo>
                  <a:pt x="15" y="197"/>
                </a:lnTo>
                <a:lnTo>
                  <a:pt x="8" y="198"/>
                </a:lnTo>
                <a:lnTo>
                  <a:pt x="6" y="195"/>
                </a:lnTo>
                <a:lnTo>
                  <a:pt x="8" y="193"/>
                </a:lnTo>
                <a:lnTo>
                  <a:pt x="15" y="191"/>
                </a:lnTo>
                <a:close/>
                <a:moveTo>
                  <a:pt x="101" y="224"/>
                </a:moveTo>
                <a:lnTo>
                  <a:pt x="95" y="220"/>
                </a:lnTo>
                <a:lnTo>
                  <a:pt x="95" y="216"/>
                </a:lnTo>
                <a:lnTo>
                  <a:pt x="99" y="213"/>
                </a:lnTo>
                <a:lnTo>
                  <a:pt x="108" y="221"/>
                </a:lnTo>
                <a:lnTo>
                  <a:pt x="121" y="216"/>
                </a:lnTo>
                <a:lnTo>
                  <a:pt x="110" y="208"/>
                </a:lnTo>
                <a:lnTo>
                  <a:pt x="99" y="212"/>
                </a:lnTo>
                <a:lnTo>
                  <a:pt x="96" y="210"/>
                </a:lnTo>
                <a:lnTo>
                  <a:pt x="96" y="206"/>
                </a:lnTo>
                <a:lnTo>
                  <a:pt x="104" y="203"/>
                </a:lnTo>
                <a:lnTo>
                  <a:pt x="97" y="198"/>
                </a:lnTo>
                <a:lnTo>
                  <a:pt x="97" y="194"/>
                </a:lnTo>
                <a:lnTo>
                  <a:pt x="101" y="193"/>
                </a:lnTo>
                <a:lnTo>
                  <a:pt x="108" y="198"/>
                </a:lnTo>
                <a:lnTo>
                  <a:pt x="109" y="190"/>
                </a:lnTo>
                <a:lnTo>
                  <a:pt x="113" y="189"/>
                </a:lnTo>
                <a:lnTo>
                  <a:pt x="116" y="191"/>
                </a:lnTo>
                <a:lnTo>
                  <a:pt x="114" y="203"/>
                </a:lnTo>
                <a:lnTo>
                  <a:pt x="125" y="211"/>
                </a:lnTo>
                <a:lnTo>
                  <a:pt x="126" y="198"/>
                </a:lnTo>
                <a:lnTo>
                  <a:pt x="117" y="191"/>
                </a:lnTo>
                <a:lnTo>
                  <a:pt x="118" y="187"/>
                </a:lnTo>
                <a:lnTo>
                  <a:pt x="122" y="185"/>
                </a:lnTo>
                <a:lnTo>
                  <a:pt x="127" y="190"/>
                </a:lnTo>
                <a:lnTo>
                  <a:pt x="129" y="181"/>
                </a:lnTo>
                <a:lnTo>
                  <a:pt x="132" y="180"/>
                </a:lnTo>
                <a:lnTo>
                  <a:pt x="136" y="182"/>
                </a:lnTo>
                <a:lnTo>
                  <a:pt x="135" y="191"/>
                </a:lnTo>
                <a:lnTo>
                  <a:pt x="142" y="189"/>
                </a:lnTo>
                <a:lnTo>
                  <a:pt x="145" y="191"/>
                </a:lnTo>
                <a:lnTo>
                  <a:pt x="144" y="195"/>
                </a:lnTo>
                <a:lnTo>
                  <a:pt x="134" y="199"/>
                </a:lnTo>
                <a:lnTo>
                  <a:pt x="131" y="212"/>
                </a:lnTo>
                <a:lnTo>
                  <a:pt x="144" y="207"/>
                </a:lnTo>
                <a:lnTo>
                  <a:pt x="145" y="195"/>
                </a:lnTo>
                <a:lnTo>
                  <a:pt x="149" y="194"/>
                </a:lnTo>
                <a:lnTo>
                  <a:pt x="152" y="197"/>
                </a:lnTo>
                <a:lnTo>
                  <a:pt x="151" y="204"/>
                </a:lnTo>
                <a:lnTo>
                  <a:pt x="160" y="200"/>
                </a:lnTo>
                <a:lnTo>
                  <a:pt x="162" y="203"/>
                </a:lnTo>
                <a:lnTo>
                  <a:pt x="162" y="207"/>
                </a:lnTo>
                <a:lnTo>
                  <a:pt x="153" y="211"/>
                </a:lnTo>
                <a:lnTo>
                  <a:pt x="160" y="216"/>
                </a:lnTo>
                <a:lnTo>
                  <a:pt x="158" y="220"/>
                </a:lnTo>
                <a:lnTo>
                  <a:pt x="156" y="221"/>
                </a:lnTo>
                <a:lnTo>
                  <a:pt x="147" y="213"/>
                </a:lnTo>
                <a:lnTo>
                  <a:pt x="134" y="219"/>
                </a:lnTo>
                <a:lnTo>
                  <a:pt x="144" y="226"/>
                </a:lnTo>
                <a:lnTo>
                  <a:pt x="155" y="223"/>
                </a:lnTo>
                <a:lnTo>
                  <a:pt x="158" y="225"/>
                </a:lnTo>
                <a:lnTo>
                  <a:pt x="157" y="229"/>
                </a:lnTo>
                <a:lnTo>
                  <a:pt x="151" y="232"/>
                </a:lnTo>
                <a:lnTo>
                  <a:pt x="157" y="237"/>
                </a:lnTo>
                <a:lnTo>
                  <a:pt x="157" y="241"/>
                </a:lnTo>
                <a:lnTo>
                  <a:pt x="153" y="242"/>
                </a:lnTo>
                <a:lnTo>
                  <a:pt x="147" y="237"/>
                </a:lnTo>
                <a:lnTo>
                  <a:pt x="145" y="245"/>
                </a:lnTo>
                <a:lnTo>
                  <a:pt x="142" y="246"/>
                </a:lnTo>
                <a:lnTo>
                  <a:pt x="138" y="243"/>
                </a:lnTo>
                <a:lnTo>
                  <a:pt x="140" y="232"/>
                </a:lnTo>
                <a:lnTo>
                  <a:pt x="130" y="224"/>
                </a:lnTo>
                <a:lnTo>
                  <a:pt x="127" y="237"/>
                </a:lnTo>
                <a:lnTo>
                  <a:pt x="136" y="245"/>
                </a:lnTo>
                <a:lnTo>
                  <a:pt x="136" y="249"/>
                </a:lnTo>
                <a:lnTo>
                  <a:pt x="132" y="250"/>
                </a:lnTo>
                <a:lnTo>
                  <a:pt x="127" y="245"/>
                </a:lnTo>
                <a:lnTo>
                  <a:pt x="126" y="254"/>
                </a:lnTo>
                <a:lnTo>
                  <a:pt x="122" y="255"/>
                </a:lnTo>
                <a:lnTo>
                  <a:pt x="118" y="252"/>
                </a:lnTo>
                <a:lnTo>
                  <a:pt x="119" y="243"/>
                </a:lnTo>
                <a:lnTo>
                  <a:pt x="113" y="246"/>
                </a:lnTo>
                <a:lnTo>
                  <a:pt x="109" y="245"/>
                </a:lnTo>
                <a:lnTo>
                  <a:pt x="110" y="241"/>
                </a:lnTo>
                <a:lnTo>
                  <a:pt x="121" y="236"/>
                </a:lnTo>
                <a:lnTo>
                  <a:pt x="123" y="223"/>
                </a:lnTo>
                <a:lnTo>
                  <a:pt x="110" y="228"/>
                </a:lnTo>
                <a:lnTo>
                  <a:pt x="109" y="239"/>
                </a:lnTo>
                <a:lnTo>
                  <a:pt x="105" y="241"/>
                </a:lnTo>
                <a:lnTo>
                  <a:pt x="103" y="238"/>
                </a:lnTo>
                <a:lnTo>
                  <a:pt x="104" y="230"/>
                </a:lnTo>
                <a:lnTo>
                  <a:pt x="95" y="234"/>
                </a:lnTo>
                <a:lnTo>
                  <a:pt x="92" y="232"/>
                </a:lnTo>
                <a:lnTo>
                  <a:pt x="92" y="228"/>
                </a:lnTo>
                <a:lnTo>
                  <a:pt x="101" y="224"/>
                </a:lnTo>
                <a:close/>
                <a:moveTo>
                  <a:pt x="187" y="189"/>
                </a:moveTo>
                <a:lnTo>
                  <a:pt x="183" y="185"/>
                </a:lnTo>
                <a:lnTo>
                  <a:pt x="184" y="181"/>
                </a:lnTo>
                <a:lnTo>
                  <a:pt x="187" y="181"/>
                </a:lnTo>
                <a:lnTo>
                  <a:pt x="192" y="187"/>
                </a:lnTo>
                <a:lnTo>
                  <a:pt x="203" y="186"/>
                </a:lnTo>
                <a:lnTo>
                  <a:pt x="196" y="178"/>
                </a:lnTo>
                <a:lnTo>
                  <a:pt x="187" y="180"/>
                </a:lnTo>
                <a:lnTo>
                  <a:pt x="186" y="178"/>
                </a:lnTo>
                <a:lnTo>
                  <a:pt x="187" y="174"/>
                </a:lnTo>
                <a:lnTo>
                  <a:pt x="192" y="174"/>
                </a:lnTo>
                <a:lnTo>
                  <a:pt x="188" y="169"/>
                </a:lnTo>
                <a:lnTo>
                  <a:pt x="190" y="167"/>
                </a:lnTo>
                <a:lnTo>
                  <a:pt x="192" y="165"/>
                </a:lnTo>
                <a:lnTo>
                  <a:pt x="196" y="171"/>
                </a:lnTo>
                <a:lnTo>
                  <a:pt x="199" y="165"/>
                </a:lnTo>
                <a:lnTo>
                  <a:pt x="201" y="165"/>
                </a:lnTo>
                <a:lnTo>
                  <a:pt x="204" y="167"/>
                </a:lnTo>
                <a:lnTo>
                  <a:pt x="200" y="176"/>
                </a:lnTo>
                <a:lnTo>
                  <a:pt x="207" y="184"/>
                </a:lnTo>
                <a:lnTo>
                  <a:pt x="210" y="174"/>
                </a:lnTo>
                <a:lnTo>
                  <a:pt x="204" y="167"/>
                </a:lnTo>
                <a:lnTo>
                  <a:pt x="205" y="164"/>
                </a:lnTo>
                <a:lnTo>
                  <a:pt x="209" y="164"/>
                </a:lnTo>
                <a:lnTo>
                  <a:pt x="212" y="168"/>
                </a:lnTo>
                <a:lnTo>
                  <a:pt x="214" y="163"/>
                </a:lnTo>
                <a:lnTo>
                  <a:pt x="218" y="161"/>
                </a:lnTo>
                <a:lnTo>
                  <a:pt x="220" y="164"/>
                </a:lnTo>
                <a:lnTo>
                  <a:pt x="217" y="171"/>
                </a:lnTo>
                <a:lnTo>
                  <a:pt x="223" y="169"/>
                </a:lnTo>
                <a:lnTo>
                  <a:pt x="225" y="172"/>
                </a:lnTo>
                <a:lnTo>
                  <a:pt x="223" y="174"/>
                </a:lnTo>
                <a:lnTo>
                  <a:pt x="214" y="176"/>
                </a:lnTo>
                <a:lnTo>
                  <a:pt x="212" y="185"/>
                </a:lnTo>
                <a:lnTo>
                  <a:pt x="221" y="184"/>
                </a:lnTo>
                <a:lnTo>
                  <a:pt x="225" y="176"/>
                </a:lnTo>
                <a:lnTo>
                  <a:pt x="227" y="174"/>
                </a:lnTo>
                <a:lnTo>
                  <a:pt x="229" y="177"/>
                </a:lnTo>
                <a:lnTo>
                  <a:pt x="227" y="182"/>
                </a:lnTo>
                <a:lnTo>
                  <a:pt x="234" y="181"/>
                </a:lnTo>
                <a:lnTo>
                  <a:pt x="235" y="184"/>
                </a:lnTo>
                <a:lnTo>
                  <a:pt x="234" y="186"/>
                </a:lnTo>
                <a:lnTo>
                  <a:pt x="227" y="187"/>
                </a:lnTo>
                <a:lnTo>
                  <a:pt x="231" y="193"/>
                </a:lnTo>
                <a:lnTo>
                  <a:pt x="230" y="195"/>
                </a:lnTo>
                <a:lnTo>
                  <a:pt x="227" y="195"/>
                </a:lnTo>
                <a:lnTo>
                  <a:pt x="222" y="189"/>
                </a:lnTo>
                <a:lnTo>
                  <a:pt x="212" y="190"/>
                </a:lnTo>
                <a:lnTo>
                  <a:pt x="218" y="198"/>
                </a:lnTo>
                <a:lnTo>
                  <a:pt x="227" y="197"/>
                </a:lnTo>
                <a:lnTo>
                  <a:pt x="229" y="199"/>
                </a:lnTo>
                <a:lnTo>
                  <a:pt x="227" y="202"/>
                </a:lnTo>
                <a:lnTo>
                  <a:pt x="222" y="203"/>
                </a:lnTo>
                <a:lnTo>
                  <a:pt x="226" y="208"/>
                </a:lnTo>
                <a:lnTo>
                  <a:pt x="225" y="211"/>
                </a:lnTo>
                <a:lnTo>
                  <a:pt x="222" y="211"/>
                </a:lnTo>
                <a:lnTo>
                  <a:pt x="218" y="206"/>
                </a:lnTo>
                <a:lnTo>
                  <a:pt x="216" y="211"/>
                </a:lnTo>
                <a:lnTo>
                  <a:pt x="213" y="212"/>
                </a:lnTo>
                <a:lnTo>
                  <a:pt x="212" y="210"/>
                </a:lnTo>
                <a:lnTo>
                  <a:pt x="214" y="200"/>
                </a:lnTo>
                <a:lnTo>
                  <a:pt x="208" y="194"/>
                </a:lnTo>
                <a:lnTo>
                  <a:pt x="205" y="203"/>
                </a:lnTo>
                <a:lnTo>
                  <a:pt x="210" y="210"/>
                </a:lnTo>
                <a:lnTo>
                  <a:pt x="209" y="212"/>
                </a:lnTo>
                <a:lnTo>
                  <a:pt x="207" y="212"/>
                </a:lnTo>
                <a:lnTo>
                  <a:pt x="203" y="208"/>
                </a:lnTo>
                <a:lnTo>
                  <a:pt x="200" y="215"/>
                </a:lnTo>
                <a:lnTo>
                  <a:pt x="197" y="215"/>
                </a:lnTo>
                <a:lnTo>
                  <a:pt x="195" y="212"/>
                </a:lnTo>
                <a:lnTo>
                  <a:pt x="197" y="207"/>
                </a:lnTo>
                <a:lnTo>
                  <a:pt x="192" y="207"/>
                </a:lnTo>
                <a:lnTo>
                  <a:pt x="190" y="204"/>
                </a:lnTo>
                <a:lnTo>
                  <a:pt x="191" y="202"/>
                </a:lnTo>
                <a:lnTo>
                  <a:pt x="200" y="200"/>
                </a:lnTo>
                <a:lnTo>
                  <a:pt x="204" y="191"/>
                </a:lnTo>
                <a:lnTo>
                  <a:pt x="194" y="193"/>
                </a:lnTo>
                <a:lnTo>
                  <a:pt x="191" y="202"/>
                </a:lnTo>
                <a:lnTo>
                  <a:pt x="187" y="202"/>
                </a:lnTo>
                <a:lnTo>
                  <a:pt x="186" y="199"/>
                </a:lnTo>
                <a:lnTo>
                  <a:pt x="187" y="194"/>
                </a:lnTo>
                <a:lnTo>
                  <a:pt x="181" y="195"/>
                </a:lnTo>
                <a:lnTo>
                  <a:pt x="179" y="193"/>
                </a:lnTo>
                <a:lnTo>
                  <a:pt x="181" y="190"/>
                </a:lnTo>
                <a:lnTo>
                  <a:pt x="187" y="189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3208604" y="2029888"/>
            <a:ext cx="0" cy="84977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658270" y="2023792"/>
            <a:ext cx="155945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908215" y="3172003"/>
            <a:ext cx="0" cy="84977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7938695" y="3137438"/>
            <a:ext cx="155945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5519850" y="1753990"/>
            <a:ext cx="492239" cy="742955"/>
            <a:chOff x="10670083" y="1672531"/>
            <a:chExt cx="935037" cy="1411288"/>
          </a:xfrm>
          <a:solidFill>
            <a:srgbClr val="C55A11"/>
          </a:solidFill>
        </p:grpSpPr>
        <p:sp>
          <p:nvSpPr>
            <p:cNvPr id="64" name="Oval 222845"/>
            <p:cNvSpPr>
              <a:spLocks noChangeArrowheads="1"/>
            </p:cNvSpPr>
            <p:nvPr/>
          </p:nvSpPr>
          <p:spPr bwMode="auto">
            <a:xfrm>
              <a:off x="11313020" y="2164656"/>
              <a:ext cx="122238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222846"/>
            <p:cNvSpPr>
              <a:spLocks noChangeArrowheads="1"/>
            </p:cNvSpPr>
            <p:nvPr/>
          </p:nvSpPr>
          <p:spPr bwMode="auto">
            <a:xfrm>
              <a:off x="10879633" y="2164656"/>
              <a:ext cx="120650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22847"/>
            <p:cNvSpPr/>
            <p:nvPr/>
          </p:nvSpPr>
          <p:spPr bwMode="auto">
            <a:xfrm>
              <a:off x="10817720" y="1786831"/>
              <a:ext cx="101600" cy="200025"/>
            </a:xfrm>
            <a:custGeom>
              <a:avLst/>
              <a:gdLst>
                <a:gd name="T0" fmla="*/ 64 w 64"/>
                <a:gd name="T1" fmla="*/ 119 h 126"/>
                <a:gd name="T2" fmla="*/ 18 w 64"/>
                <a:gd name="T3" fmla="*/ 0 h 126"/>
                <a:gd name="T4" fmla="*/ 0 w 64"/>
                <a:gd name="T5" fmla="*/ 7 h 126"/>
                <a:gd name="T6" fmla="*/ 47 w 64"/>
                <a:gd name="T7" fmla="*/ 126 h 126"/>
                <a:gd name="T8" fmla="*/ 64 w 64"/>
                <a:gd name="T9" fmla="*/ 11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26">
                  <a:moveTo>
                    <a:pt x="64" y="119"/>
                  </a:moveTo>
                  <a:lnTo>
                    <a:pt x="18" y="0"/>
                  </a:lnTo>
                  <a:lnTo>
                    <a:pt x="0" y="7"/>
                  </a:lnTo>
                  <a:lnTo>
                    <a:pt x="47" y="126"/>
                  </a:lnTo>
                  <a:lnTo>
                    <a:pt x="64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2848"/>
            <p:cNvSpPr/>
            <p:nvPr/>
          </p:nvSpPr>
          <p:spPr bwMode="auto">
            <a:xfrm>
              <a:off x="10670083" y="1905893"/>
              <a:ext cx="184150" cy="133350"/>
            </a:xfrm>
            <a:custGeom>
              <a:avLst/>
              <a:gdLst>
                <a:gd name="T0" fmla="*/ 116 w 116"/>
                <a:gd name="T1" fmla="*/ 70 h 84"/>
                <a:gd name="T2" fmla="*/ 10 w 116"/>
                <a:gd name="T3" fmla="*/ 0 h 84"/>
                <a:gd name="T4" fmla="*/ 0 w 116"/>
                <a:gd name="T5" fmla="*/ 15 h 84"/>
                <a:gd name="T6" fmla="*/ 106 w 116"/>
                <a:gd name="T7" fmla="*/ 84 h 84"/>
                <a:gd name="T8" fmla="*/ 116 w 116"/>
                <a:gd name="T9" fmla="*/ 7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84">
                  <a:moveTo>
                    <a:pt x="116" y="70"/>
                  </a:moveTo>
                  <a:lnTo>
                    <a:pt x="10" y="0"/>
                  </a:lnTo>
                  <a:lnTo>
                    <a:pt x="0" y="15"/>
                  </a:lnTo>
                  <a:lnTo>
                    <a:pt x="106" y="84"/>
                  </a:lnTo>
                  <a:lnTo>
                    <a:pt x="116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22850"/>
            <p:cNvSpPr/>
            <p:nvPr/>
          </p:nvSpPr>
          <p:spPr bwMode="auto">
            <a:xfrm>
              <a:off x="10674845" y="2080518"/>
              <a:ext cx="495300" cy="1003300"/>
            </a:xfrm>
            <a:custGeom>
              <a:avLst/>
              <a:gdLst>
                <a:gd name="T0" fmla="*/ 143 w 215"/>
                <a:gd name="T1" fmla="*/ 100 h 435"/>
                <a:gd name="T2" fmla="*/ 119 w 215"/>
                <a:gd name="T3" fmla="*/ 99 h 435"/>
                <a:gd name="T4" fmla="*/ 101 w 215"/>
                <a:gd name="T5" fmla="*/ 99 h 435"/>
                <a:gd name="T6" fmla="*/ 83 w 215"/>
                <a:gd name="T7" fmla="*/ 98 h 435"/>
                <a:gd name="T8" fmla="*/ 19 w 215"/>
                <a:gd name="T9" fmla="*/ 0 h 435"/>
                <a:gd name="T10" fmla="*/ 0 w 215"/>
                <a:gd name="T11" fmla="*/ 12 h 435"/>
                <a:gd name="T12" fmla="*/ 65 w 215"/>
                <a:gd name="T13" fmla="*/ 134 h 435"/>
                <a:gd name="T14" fmla="*/ 65 w 215"/>
                <a:gd name="T15" fmla="*/ 435 h 435"/>
                <a:gd name="T16" fmla="*/ 92 w 215"/>
                <a:gd name="T17" fmla="*/ 435 h 435"/>
                <a:gd name="T18" fmla="*/ 112 w 215"/>
                <a:gd name="T19" fmla="*/ 296 h 435"/>
                <a:gd name="T20" fmla="*/ 130 w 215"/>
                <a:gd name="T21" fmla="*/ 435 h 435"/>
                <a:gd name="T22" fmla="*/ 158 w 215"/>
                <a:gd name="T23" fmla="*/ 435 h 435"/>
                <a:gd name="T24" fmla="*/ 159 w 215"/>
                <a:gd name="T25" fmla="*/ 148 h 435"/>
                <a:gd name="T26" fmla="*/ 194 w 215"/>
                <a:gd name="T27" fmla="*/ 243 h 435"/>
                <a:gd name="T28" fmla="*/ 215 w 215"/>
                <a:gd name="T29" fmla="*/ 236 h 435"/>
                <a:gd name="T30" fmla="*/ 185 w 215"/>
                <a:gd name="T31" fmla="*/ 134 h 435"/>
                <a:gd name="T32" fmla="*/ 143 w 215"/>
                <a:gd name="T33" fmla="*/ 10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435">
                  <a:moveTo>
                    <a:pt x="143" y="100"/>
                  </a:moveTo>
                  <a:cubicBezTo>
                    <a:pt x="138" y="99"/>
                    <a:pt x="125" y="99"/>
                    <a:pt x="119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5" y="134"/>
                    <a:pt x="65" y="134"/>
                    <a:pt x="65" y="134"/>
                  </a:cubicBezTo>
                  <a:cubicBezTo>
                    <a:pt x="65" y="435"/>
                    <a:pt x="65" y="435"/>
                    <a:pt x="65" y="435"/>
                  </a:cubicBezTo>
                  <a:cubicBezTo>
                    <a:pt x="92" y="435"/>
                    <a:pt x="92" y="435"/>
                    <a:pt x="92" y="435"/>
                  </a:cubicBezTo>
                  <a:cubicBezTo>
                    <a:pt x="112" y="296"/>
                    <a:pt x="112" y="296"/>
                    <a:pt x="112" y="296"/>
                  </a:cubicBezTo>
                  <a:cubicBezTo>
                    <a:pt x="130" y="435"/>
                    <a:pt x="130" y="435"/>
                    <a:pt x="130" y="435"/>
                  </a:cubicBezTo>
                  <a:cubicBezTo>
                    <a:pt x="158" y="435"/>
                    <a:pt x="158" y="435"/>
                    <a:pt x="158" y="435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94" y="243"/>
                    <a:pt x="194" y="243"/>
                    <a:pt x="194" y="243"/>
                  </a:cubicBezTo>
                  <a:cubicBezTo>
                    <a:pt x="215" y="236"/>
                    <a:pt x="215" y="236"/>
                    <a:pt x="215" y="236"/>
                  </a:cubicBezTo>
                  <a:cubicBezTo>
                    <a:pt x="185" y="134"/>
                    <a:pt x="185" y="134"/>
                    <a:pt x="185" y="134"/>
                  </a:cubicBezTo>
                  <a:cubicBezTo>
                    <a:pt x="172" y="97"/>
                    <a:pt x="143" y="100"/>
                    <a:pt x="14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22853"/>
            <p:cNvSpPr>
              <a:spLocks noEditPoints="1"/>
            </p:cNvSpPr>
            <p:nvPr/>
          </p:nvSpPr>
          <p:spPr bwMode="auto">
            <a:xfrm>
              <a:off x="10992345" y="1672531"/>
              <a:ext cx="612775" cy="1411288"/>
            </a:xfrm>
            <a:custGeom>
              <a:avLst/>
              <a:gdLst>
                <a:gd name="T0" fmla="*/ 193 w 266"/>
                <a:gd name="T1" fmla="*/ 277 h 612"/>
                <a:gd name="T2" fmla="*/ 169 w 266"/>
                <a:gd name="T3" fmla="*/ 276 h 612"/>
                <a:gd name="T4" fmla="*/ 152 w 266"/>
                <a:gd name="T5" fmla="*/ 276 h 612"/>
                <a:gd name="T6" fmla="*/ 140 w 266"/>
                <a:gd name="T7" fmla="*/ 275 h 612"/>
                <a:gd name="T8" fmla="*/ 104 w 266"/>
                <a:gd name="T9" fmla="*/ 176 h 612"/>
                <a:gd name="T10" fmla="*/ 104 w 266"/>
                <a:gd name="T11" fmla="*/ 118 h 612"/>
                <a:gd name="T12" fmla="*/ 179 w 266"/>
                <a:gd name="T13" fmla="*/ 118 h 612"/>
                <a:gd name="T14" fmla="*/ 179 w 266"/>
                <a:gd name="T15" fmla="*/ 0 h 612"/>
                <a:gd name="T16" fmla="*/ 0 w 266"/>
                <a:gd name="T17" fmla="*/ 0 h 612"/>
                <a:gd name="T18" fmla="*/ 0 w 266"/>
                <a:gd name="T19" fmla="*/ 118 h 612"/>
                <a:gd name="T20" fmla="*/ 75 w 266"/>
                <a:gd name="T21" fmla="*/ 118 h 612"/>
                <a:gd name="T22" fmla="*/ 75 w 266"/>
                <a:gd name="T23" fmla="*/ 177 h 612"/>
                <a:gd name="T24" fmla="*/ 115 w 266"/>
                <a:gd name="T25" fmla="*/ 311 h 612"/>
                <a:gd name="T26" fmla="*/ 115 w 266"/>
                <a:gd name="T27" fmla="*/ 612 h 612"/>
                <a:gd name="T28" fmla="*/ 142 w 266"/>
                <a:gd name="T29" fmla="*/ 612 h 612"/>
                <a:gd name="T30" fmla="*/ 163 w 266"/>
                <a:gd name="T31" fmla="*/ 473 h 612"/>
                <a:gd name="T32" fmla="*/ 181 w 266"/>
                <a:gd name="T33" fmla="*/ 612 h 612"/>
                <a:gd name="T34" fmla="*/ 208 w 266"/>
                <a:gd name="T35" fmla="*/ 612 h 612"/>
                <a:gd name="T36" fmla="*/ 209 w 266"/>
                <a:gd name="T37" fmla="*/ 325 h 612"/>
                <a:gd name="T38" fmla="*/ 244 w 266"/>
                <a:gd name="T39" fmla="*/ 420 h 612"/>
                <a:gd name="T40" fmla="*/ 266 w 266"/>
                <a:gd name="T41" fmla="*/ 413 h 612"/>
                <a:gd name="T42" fmla="*/ 236 w 266"/>
                <a:gd name="T43" fmla="*/ 311 h 612"/>
                <a:gd name="T44" fmla="*/ 193 w 266"/>
                <a:gd name="T45" fmla="*/ 277 h 612"/>
                <a:gd name="T46" fmla="*/ 94 w 266"/>
                <a:gd name="T47" fmla="*/ 166 h 612"/>
                <a:gd name="T48" fmla="*/ 85 w 266"/>
                <a:gd name="T49" fmla="*/ 166 h 612"/>
                <a:gd name="T50" fmla="*/ 85 w 266"/>
                <a:gd name="T51" fmla="*/ 108 h 612"/>
                <a:gd name="T52" fmla="*/ 11 w 266"/>
                <a:gd name="T53" fmla="*/ 108 h 612"/>
                <a:gd name="T54" fmla="*/ 11 w 266"/>
                <a:gd name="T55" fmla="*/ 11 h 612"/>
                <a:gd name="T56" fmla="*/ 168 w 266"/>
                <a:gd name="T57" fmla="*/ 11 h 612"/>
                <a:gd name="T58" fmla="*/ 168 w 266"/>
                <a:gd name="T59" fmla="*/ 108 h 612"/>
                <a:gd name="T60" fmla="*/ 94 w 266"/>
                <a:gd name="T61" fmla="*/ 108 h 612"/>
                <a:gd name="T62" fmla="*/ 94 w 266"/>
                <a:gd name="T63" fmla="*/ 166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612">
                  <a:moveTo>
                    <a:pt x="193" y="277"/>
                  </a:moveTo>
                  <a:cubicBezTo>
                    <a:pt x="188" y="276"/>
                    <a:pt x="176" y="276"/>
                    <a:pt x="169" y="276"/>
                  </a:cubicBezTo>
                  <a:cubicBezTo>
                    <a:pt x="152" y="276"/>
                    <a:pt x="152" y="276"/>
                    <a:pt x="152" y="276"/>
                  </a:cubicBezTo>
                  <a:cubicBezTo>
                    <a:pt x="140" y="275"/>
                    <a:pt x="140" y="275"/>
                    <a:pt x="140" y="27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18"/>
                    <a:pt x="104" y="118"/>
                    <a:pt x="104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5" y="177"/>
                    <a:pt x="75" y="177"/>
                    <a:pt x="75" y="177"/>
                  </a:cubicBezTo>
                  <a:cubicBezTo>
                    <a:pt x="115" y="311"/>
                    <a:pt x="115" y="311"/>
                    <a:pt x="115" y="311"/>
                  </a:cubicBezTo>
                  <a:cubicBezTo>
                    <a:pt x="115" y="612"/>
                    <a:pt x="115" y="612"/>
                    <a:pt x="115" y="612"/>
                  </a:cubicBezTo>
                  <a:cubicBezTo>
                    <a:pt x="142" y="612"/>
                    <a:pt x="142" y="612"/>
                    <a:pt x="142" y="612"/>
                  </a:cubicBezTo>
                  <a:cubicBezTo>
                    <a:pt x="163" y="473"/>
                    <a:pt x="163" y="473"/>
                    <a:pt x="163" y="473"/>
                  </a:cubicBezTo>
                  <a:cubicBezTo>
                    <a:pt x="181" y="612"/>
                    <a:pt x="181" y="612"/>
                    <a:pt x="181" y="612"/>
                  </a:cubicBezTo>
                  <a:cubicBezTo>
                    <a:pt x="208" y="612"/>
                    <a:pt x="208" y="612"/>
                    <a:pt x="208" y="612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44" y="420"/>
                    <a:pt x="244" y="420"/>
                    <a:pt x="244" y="420"/>
                  </a:cubicBezTo>
                  <a:cubicBezTo>
                    <a:pt x="266" y="413"/>
                    <a:pt x="266" y="413"/>
                    <a:pt x="266" y="413"/>
                  </a:cubicBezTo>
                  <a:cubicBezTo>
                    <a:pt x="236" y="311"/>
                    <a:pt x="236" y="311"/>
                    <a:pt x="236" y="311"/>
                  </a:cubicBezTo>
                  <a:cubicBezTo>
                    <a:pt x="223" y="274"/>
                    <a:pt x="193" y="277"/>
                    <a:pt x="193" y="277"/>
                  </a:cubicBezTo>
                  <a:close/>
                  <a:moveTo>
                    <a:pt x="94" y="166"/>
                  </a:moveTo>
                  <a:cubicBezTo>
                    <a:pt x="94" y="166"/>
                    <a:pt x="89" y="166"/>
                    <a:pt x="85" y="166"/>
                  </a:cubicBezTo>
                  <a:cubicBezTo>
                    <a:pt x="85" y="108"/>
                    <a:pt x="85" y="108"/>
                    <a:pt x="85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8" y="11"/>
                    <a:pt x="168" y="11"/>
                    <a:pt x="168" y="11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94" y="108"/>
                    <a:pt x="94" y="108"/>
                    <a:pt x="94" y="108"/>
                  </a:cubicBezTo>
                  <a:lnTo>
                    <a:pt x="94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1" name="矩形 70"/>
          <p:cNvSpPr/>
          <p:nvPr/>
        </p:nvSpPr>
        <p:spPr>
          <a:xfrm>
            <a:off x="176530" y="1990725"/>
            <a:ext cx="367919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Isometric exercises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182077" y="3301584"/>
            <a:ext cx="3070370" cy="107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</a:rPr>
              <a:t>Begin with the right position.</a:t>
            </a:r>
          </a:p>
        </p:txBody>
      </p:sp>
      <p:sp>
        <p:nvSpPr>
          <p:cNvPr id="74" name="矩形 73"/>
          <p:cNvSpPr/>
          <p:nvPr/>
        </p:nvSpPr>
        <p:spPr>
          <a:xfrm>
            <a:off x="167640" y="5259070"/>
            <a:ext cx="523367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 At an proper intensity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sym typeface="+mn-ea"/>
              </a:rPr>
              <a:t>.</a:t>
            </a:r>
            <a:r>
              <a:rPr lang="en-US" altLang="zh-CN" sz="200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 </a:t>
            </a:r>
            <a:endParaRPr lang="zh-CN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09360" y="609600"/>
            <a:ext cx="195072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C55A11"/>
                </a:solidFill>
              </a:rPr>
              <a:t>NOTE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>
            <a:off x="6376670" y="1694815"/>
            <a:ext cx="5326380" cy="4307205"/>
          </a:xfrm>
          <a:custGeom>
            <a:avLst/>
            <a:gdLst>
              <a:gd name="connsiteX0" fmla="*/ 0 w 3910251"/>
              <a:gd name="connsiteY0" fmla="*/ 0 h 2862304"/>
              <a:gd name="connsiteX1" fmla="*/ 3910251 w 3910251"/>
              <a:gd name="connsiteY1" fmla="*/ 0 h 2862304"/>
              <a:gd name="connsiteX2" fmla="*/ 3910251 w 3910251"/>
              <a:gd name="connsiteY2" fmla="*/ 2862304 h 2862304"/>
              <a:gd name="connsiteX3" fmla="*/ 0 w 3910251"/>
              <a:gd name="connsiteY3" fmla="*/ 2862304 h 2862304"/>
              <a:gd name="connsiteX4" fmla="*/ 0 w 3910251"/>
              <a:gd name="connsiteY4" fmla="*/ 2253821 h 2862304"/>
              <a:gd name="connsiteX5" fmla="*/ 80568 w 3910251"/>
              <a:gd name="connsiteY5" fmla="*/ 2193574 h 2862304"/>
              <a:gd name="connsiteX6" fmla="*/ 504278 w 3910251"/>
              <a:gd name="connsiteY6" fmla="*/ 1295115 h 2862304"/>
              <a:gd name="connsiteX7" fmla="*/ 80568 w 3910251"/>
              <a:gd name="connsiteY7" fmla="*/ 396657 h 2862304"/>
              <a:gd name="connsiteX8" fmla="*/ 0 w 3910251"/>
              <a:gd name="connsiteY8" fmla="*/ 336409 h 28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0251" h="2862304">
                <a:moveTo>
                  <a:pt x="0" y="0"/>
                </a:moveTo>
                <a:lnTo>
                  <a:pt x="3910251" y="0"/>
                </a:lnTo>
                <a:lnTo>
                  <a:pt x="3910251" y="2862304"/>
                </a:lnTo>
                <a:lnTo>
                  <a:pt x="0" y="2862304"/>
                </a:lnTo>
                <a:lnTo>
                  <a:pt x="0" y="2253821"/>
                </a:lnTo>
                <a:lnTo>
                  <a:pt x="80568" y="2193574"/>
                </a:lnTo>
                <a:cubicBezTo>
                  <a:pt x="339339" y="1980017"/>
                  <a:pt x="504278" y="1656828"/>
                  <a:pt x="504278" y="1295115"/>
                </a:cubicBezTo>
                <a:cubicBezTo>
                  <a:pt x="504278" y="933402"/>
                  <a:pt x="339339" y="610213"/>
                  <a:pt x="80568" y="396657"/>
                </a:cubicBezTo>
                <a:lnTo>
                  <a:pt x="0" y="336409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5615305" y="3242310"/>
            <a:ext cx="989330" cy="822960"/>
            <a:chOff x="2697873" y="2233659"/>
            <a:chExt cx="2641825" cy="2726239"/>
          </a:xfrm>
        </p:grpSpPr>
        <p:sp>
          <p:nvSpPr>
            <p:cNvPr id="62" name="虚尾箭头 61"/>
            <p:cNvSpPr/>
            <p:nvPr/>
          </p:nvSpPr>
          <p:spPr>
            <a:xfrm>
              <a:off x="2697873" y="2233659"/>
              <a:ext cx="2641825" cy="2726239"/>
            </a:xfrm>
            <a:prstGeom prst="stripedRightArrow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2540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prstClr val="white"/>
                </a:solidFill>
              </a:endParaRPr>
            </a:p>
          </p:txBody>
        </p:sp>
        <p:sp>
          <p:nvSpPr>
            <p:cNvPr id="63" name="虚尾箭头 62"/>
            <p:cNvSpPr/>
            <p:nvPr/>
          </p:nvSpPr>
          <p:spPr>
            <a:xfrm>
              <a:off x="2790030" y="2328759"/>
              <a:ext cx="2457512" cy="2536037"/>
            </a:xfrm>
            <a:prstGeom prst="stripedRightArrow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103270" y="0"/>
            <a:ext cx="4251960" cy="1757158"/>
            <a:chOff x="4103270" y="0"/>
            <a:chExt cx="4251960" cy="1757158"/>
          </a:xfrm>
        </p:grpSpPr>
        <p:sp>
          <p:nvSpPr>
            <p:cNvPr id="65" name="矩形 64"/>
            <p:cNvSpPr/>
            <p:nvPr/>
          </p:nvSpPr>
          <p:spPr>
            <a:xfrm>
              <a:off x="4103270" y="1111998"/>
              <a:ext cx="425196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/>
                <a:t>Elevation/Depression</a:t>
              </a:r>
            </a:p>
          </p:txBody>
        </p:sp>
        <p:cxnSp>
          <p:nvCxnSpPr>
            <p:cNvPr id="66" name="直接连接符 65"/>
            <p:cNvCxnSpPr>
              <a:stCxn id="67" idx="4"/>
              <a:endCxn id="68" idx="4"/>
            </p:cNvCxnSpPr>
            <p:nvPr/>
          </p:nvCxnSpPr>
          <p:spPr>
            <a:xfrm>
              <a:off x="6110728" y="133446"/>
              <a:ext cx="12193" cy="9178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6044005" y="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6056198" y="91789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6853555" y="1911350"/>
            <a:ext cx="4476115" cy="5212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Place top hand superiorly to resist </a:t>
            </a:r>
            <a:r>
              <a:rPr lang="en-US" altLang="zh-CN" sz="2400" b="1" i="0" dirty="0" smtClean="0">
                <a:solidFill>
                  <a:srgbClr val="C55A11"/>
                </a:solidFill>
                <a:effectLst/>
                <a:latin typeface="Simsun" pitchFamily="2" charset="-122"/>
                <a:ea typeface="Simsun" pitchFamily="2" charset="-122"/>
              </a:rPr>
              <a:t>elevation</a:t>
            </a:r>
            <a:r>
              <a:rPr lang="en-US" altLang="zh-CN" sz="240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;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the other hand against the inferior angle to resist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depression;</a:t>
            </a:r>
            <a:endParaRPr lang="en-US" altLang="zh-CN" sz="2400" i="0" dirty="0" smtClean="0">
              <a:solidFill>
                <a:schemeClr val="accent2">
                  <a:lumMod val="75000"/>
                </a:schemeClr>
              </a:solidFill>
              <a:effectLst/>
              <a:latin typeface="Simsun" pitchFamily="2" charset="-122"/>
              <a:ea typeface="Simsun" pitchFamily="2" charset="-122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Activation of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the upper trapezius and levator scapulae muscle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C55A11"/>
                </a:solidFill>
                <a:latin typeface="Simsun" pitchFamily="2" charset="-122"/>
                <a:ea typeface="Simsun" pitchFamily="2" charset="-122"/>
                <a:sym typeface="+mn-ea"/>
              </a:rPr>
              <a:t>elevation)</a:t>
            </a:r>
            <a:r>
              <a:rPr lang="en-US" altLang="zh-CN" sz="2400" dirty="0" smtClean="0">
                <a:solidFill>
                  <a:srgbClr val="C55A11"/>
                </a:solidFill>
                <a:latin typeface="Simsun" pitchFamily="2" charset="-122"/>
                <a:ea typeface="Simsun" pitchFamily="2" charset="-122"/>
                <a:sym typeface="+mn-ea"/>
              </a:rPr>
              <a:t>and</a:t>
            </a:r>
            <a:r>
              <a:rPr lang="en-US" altLang="zh-CN" sz="2400" b="1" dirty="0" smtClean="0">
                <a:solidFill>
                  <a:srgbClr val="C55A11"/>
                </a:solidFill>
                <a:latin typeface="Simsun" pitchFamily="2" charset="-122"/>
                <a:ea typeface="Simsun" pitchFamily="2" charset="-122"/>
                <a:sym typeface="+mn-ea"/>
              </a:rPr>
              <a:t>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the lower trapezius(depression).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400" dirty="0" smtClean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  <a:sym typeface="+mn-ea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400" i="0" dirty="0" smtClean="0">
              <a:solidFill>
                <a:schemeClr val="accent2">
                  <a:lumMod val="75000"/>
                </a:schemeClr>
              </a:solidFill>
              <a:effectLst/>
              <a:latin typeface="Simsun" pitchFamily="2" charset="-122"/>
              <a:ea typeface="Simsun" pitchFamily="2" charset="-122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400" i="0" dirty="0" smtClean="0">
              <a:solidFill>
                <a:schemeClr val="accent2">
                  <a:lumMod val="75000"/>
                </a:schemeClr>
              </a:solidFill>
              <a:effectLst/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240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 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/>
          <a:srcRect t="-532" b="532"/>
          <a:stretch>
            <a:fillRect/>
          </a:stretch>
        </p:blipFill>
        <p:spPr>
          <a:xfrm>
            <a:off x="1306068" y="2230904"/>
            <a:ext cx="3910251" cy="2862304"/>
          </a:xfrm>
          <a:custGeom>
            <a:avLst/>
            <a:gdLst>
              <a:gd name="connsiteX0" fmla="*/ 0 w 3910251"/>
              <a:gd name="connsiteY0" fmla="*/ 0 h 2862304"/>
              <a:gd name="connsiteX1" fmla="*/ 3910251 w 3910251"/>
              <a:gd name="connsiteY1" fmla="*/ 0 h 2862304"/>
              <a:gd name="connsiteX2" fmla="*/ 3910251 w 3910251"/>
              <a:gd name="connsiteY2" fmla="*/ 354181 h 2862304"/>
              <a:gd name="connsiteX3" fmla="*/ 3829684 w 3910251"/>
              <a:gd name="connsiteY3" fmla="*/ 414428 h 2862304"/>
              <a:gd name="connsiteX4" fmla="*/ 3405974 w 3910251"/>
              <a:gd name="connsiteY4" fmla="*/ 1312886 h 2862304"/>
              <a:gd name="connsiteX5" fmla="*/ 3829684 w 3910251"/>
              <a:gd name="connsiteY5" fmla="*/ 2211344 h 2862304"/>
              <a:gd name="connsiteX6" fmla="*/ 3910251 w 3910251"/>
              <a:gd name="connsiteY6" fmla="*/ 2271591 h 2862304"/>
              <a:gd name="connsiteX7" fmla="*/ 3910251 w 3910251"/>
              <a:gd name="connsiteY7" fmla="*/ 2862304 h 2862304"/>
              <a:gd name="connsiteX8" fmla="*/ 0 w 3910251"/>
              <a:gd name="connsiteY8" fmla="*/ 2862304 h 28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0251" h="2862304">
                <a:moveTo>
                  <a:pt x="0" y="0"/>
                </a:moveTo>
                <a:lnTo>
                  <a:pt x="3910251" y="0"/>
                </a:lnTo>
                <a:lnTo>
                  <a:pt x="3910251" y="354181"/>
                </a:lnTo>
                <a:lnTo>
                  <a:pt x="3829684" y="414428"/>
                </a:lnTo>
                <a:cubicBezTo>
                  <a:pt x="3570914" y="627984"/>
                  <a:pt x="3405974" y="951173"/>
                  <a:pt x="3405974" y="1312886"/>
                </a:cubicBezTo>
                <a:cubicBezTo>
                  <a:pt x="3405974" y="1674599"/>
                  <a:pt x="3570914" y="1997788"/>
                  <a:pt x="3829684" y="2211344"/>
                </a:cubicBezTo>
                <a:lnTo>
                  <a:pt x="3910251" y="2271591"/>
                </a:lnTo>
                <a:lnTo>
                  <a:pt x="3910251" y="2862304"/>
                </a:lnTo>
                <a:lnTo>
                  <a:pt x="0" y="2862304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</p:pic>
      <p:pic>
        <p:nvPicPr>
          <p:cNvPr id="2" name="图片 1" descr="aaa"/>
          <p:cNvPicPr>
            <a:picLocks noChangeAspect="1"/>
          </p:cNvPicPr>
          <p:nvPr/>
        </p:nvPicPr>
        <p:blipFill>
          <a:blip r:embed="rId4" cstate="print"/>
          <a:srcRect l="2020" t="12042" r="3233" b="10670"/>
          <a:stretch>
            <a:fillRect/>
          </a:stretch>
        </p:blipFill>
        <p:spPr>
          <a:xfrm>
            <a:off x="982980" y="1735455"/>
            <a:ext cx="4236720" cy="4239260"/>
          </a:xfrm>
          <a:prstGeom prst="rect">
            <a:avLst/>
          </a:prstGeom>
          <a:ln>
            <a:solidFill>
              <a:srgbClr val="C55A11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/>
          <p:cNvSpPr/>
          <p:nvPr/>
        </p:nvSpPr>
        <p:spPr>
          <a:xfrm>
            <a:off x="6547485" y="1746885"/>
            <a:ext cx="5142865" cy="4321175"/>
          </a:xfrm>
          <a:custGeom>
            <a:avLst/>
            <a:gdLst>
              <a:gd name="connsiteX0" fmla="*/ 0 w 3910251"/>
              <a:gd name="connsiteY0" fmla="*/ 0 h 2862304"/>
              <a:gd name="connsiteX1" fmla="*/ 3910251 w 3910251"/>
              <a:gd name="connsiteY1" fmla="*/ 0 h 2862304"/>
              <a:gd name="connsiteX2" fmla="*/ 3910251 w 3910251"/>
              <a:gd name="connsiteY2" fmla="*/ 2862304 h 2862304"/>
              <a:gd name="connsiteX3" fmla="*/ 0 w 3910251"/>
              <a:gd name="connsiteY3" fmla="*/ 2862304 h 2862304"/>
              <a:gd name="connsiteX4" fmla="*/ 0 w 3910251"/>
              <a:gd name="connsiteY4" fmla="*/ 2253821 h 2862304"/>
              <a:gd name="connsiteX5" fmla="*/ 80568 w 3910251"/>
              <a:gd name="connsiteY5" fmla="*/ 2193574 h 2862304"/>
              <a:gd name="connsiteX6" fmla="*/ 504278 w 3910251"/>
              <a:gd name="connsiteY6" fmla="*/ 1295115 h 2862304"/>
              <a:gd name="connsiteX7" fmla="*/ 80568 w 3910251"/>
              <a:gd name="connsiteY7" fmla="*/ 396657 h 2862304"/>
              <a:gd name="connsiteX8" fmla="*/ 0 w 3910251"/>
              <a:gd name="connsiteY8" fmla="*/ 336409 h 28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0251" h="2862304">
                <a:moveTo>
                  <a:pt x="0" y="0"/>
                </a:moveTo>
                <a:lnTo>
                  <a:pt x="3910251" y="0"/>
                </a:lnTo>
                <a:lnTo>
                  <a:pt x="3910251" y="2862304"/>
                </a:lnTo>
                <a:lnTo>
                  <a:pt x="0" y="2862304"/>
                </a:lnTo>
                <a:lnTo>
                  <a:pt x="0" y="2253821"/>
                </a:lnTo>
                <a:lnTo>
                  <a:pt x="80568" y="2193574"/>
                </a:lnTo>
                <a:cubicBezTo>
                  <a:pt x="339339" y="1980017"/>
                  <a:pt x="504278" y="1656828"/>
                  <a:pt x="504278" y="1295115"/>
                </a:cubicBezTo>
                <a:cubicBezTo>
                  <a:pt x="504278" y="933402"/>
                  <a:pt x="339339" y="610213"/>
                  <a:pt x="80568" y="396657"/>
                </a:cubicBezTo>
                <a:lnTo>
                  <a:pt x="0" y="336409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5615305" y="3242310"/>
            <a:ext cx="989330" cy="822960"/>
            <a:chOff x="2697873" y="2233659"/>
            <a:chExt cx="2641825" cy="2726239"/>
          </a:xfrm>
        </p:grpSpPr>
        <p:sp>
          <p:nvSpPr>
            <p:cNvPr id="62" name="虚尾箭头 61"/>
            <p:cNvSpPr/>
            <p:nvPr/>
          </p:nvSpPr>
          <p:spPr>
            <a:xfrm>
              <a:off x="2697873" y="2233659"/>
              <a:ext cx="2641825" cy="2726239"/>
            </a:xfrm>
            <a:prstGeom prst="stripedRightArrow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2540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prstClr val="white"/>
                </a:solidFill>
              </a:endParaRPr>
            </a:p>
          </p:txBody>
        </p:sp>
        <p:sp>
          <p:nvSpPr>
            <p:cNvPr id="63" name="虚尾箭头 62"/>
            <p:cNvSpPr/>
            <p:nvPr/>
          </p:nvSpPr>
          <p:spPr>
            <a:xfrm>
              <a:off x="2790030" y="2328759"/>
              <a:ext cx="2457512" cy="2536037"/>
            </a:xfrm>
            <a:prstGeom prst="stripedRightArrow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103270" y="0"/>
            <a:ext cx="4481195" cy="1757158"/>
            <a:chOff x="4103270" y="0"/>
            <a:chExt cx="4481195" cy="1757158"/>
          </a:xfrm>
        </p:grpSpPr>
        <p:sp>
          <p:nvSpPr>
            <p:cNvPr id="65" name="矩形 64"/>
            <p:cNvSpPr/>
            <p:nvPr/>
          </p:nvSpPr>
          <p:spPr>
            <a:xfrm>
              <a:off x="4103270" y="1111998"/>
              <a:ext cx="4481195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/>
                <a:t>Protraction/Retraction</a:t>
              </a:r>
            </a:p>
          </p:txBody>
        </p:sp>
        <p:cxnSp>
          <p:nvCxnSpPr>
            <p:cNvPr id="66" name="直接连接符 65"/>
            <p:cNvCxnSpPr>
              <a:stCxn id="67" idx="4"/>
              <a:endCxn id="68" idx="4"/>
            </p:cNvCxnSpPr>
            <p:nvPr/>
          </p:nvCxnSpPr>
          <p:spPr>
            <a:xfrm>
              <a:off x="6110728" y="133446"/>
              <a:ext cx="12193" cy="9178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6044005" y="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6056198" y="91789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7094855" y="2067560"/>
            <a:ext cx="4516120" cy="411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 resist against the coracoid and acromion prosess;other hand is placed against the medial border.</a:t>
            </a:r>
            <a:endParaRPr lang="en-US" altLang="zh-CN" sz="2400" b="1" dirty="0" smtClean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  <a:sym typeface="+mn-ea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Activation of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the serratus anterior(protraction) </a:t>
            </a:r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and 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rhomboids and trapezius(retraction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）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  <a:sym typeface="+mn-ea"/>
              </a:rPr>
              <a:t>.</a:t>
            </a:r>
            <a:endParaRPr lang="en-US" altLang="zh-CN" sz="2400" b="1" i="0" dirty="0" smtClean="0">
              <a:solidFill>
                <a:schemeClr val="accent2">
                  <a:lumMod val="75000"/>
                </a:schemeClr>
              </a:solidFill>
              <a:effectLst/>
              <a:latin typeface="Simsun" pitchFamily="2" charset="-122"/>
              <a:ea typeface="Simsun" pitchFamily="2" charset="-122"/>
              <a:sym typeface="+mn-ea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400" i="0" dirty="0" smtClean="0">
              <a:solidFill>
                <a:schemeClr val="accent2">
                  <a:lumMod val="75000"/>
                </a:schemeClr>
              </a:solidFill>
              <a:effectLst/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240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 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/>
          <a:srcRect t="-532" b="532"/>
          <a:stretch>
            <a:fillRect/>
          </a:stretch>
        </p:blipFill>
        <p:spPr>
          <a:xfrm>
            <a:off x="1306068" y="2230904"/>
            <a:ext cx="3910251" cy="2862304"/>
          </a:xfrm>
          <a:custGeom>
            <a:avLst/>
            <a:gdLst>
              <a:gd name="connsiteX0" fmla="*/ 0 w 3910251"/>
              <a:gd name="connsiteY0" fmla="*/ 0 h 2862304"/>
              <a:gd name="connsiteX1" fmla="*/ 3910251 w 3910251"/>
              <a:gd name="connsiteY1" fmla="*/ 0 h 2862304"/>
              <a:gd name="connsiteX2" fmla="*/ 3910251 w 3910251"/>
              <a:gd name="connsiteY2" fmla="*/ 354181 h 2862304"/>
              <a:gd name="connsiteX3" fmla="*/ 3829684 w 3910251"/>
              <a:gd name="connsiteY3" fmla="*/ 414428 h 2862304"/>
              <a:gd name="connsiteX4" fmla="*/ 3405974 w 3910251"/>
              <a:gd name="connsiteY4" fmla="*/ 1312886 h 2862304"/>
              <a:gd name="connsiteX5" fmla="*/ 3829684 w 3910251"/>
              <a:gd name="connsiteY5" fmla="*/ 2211344 h 2862304"/>
              <a:gd name="connsiteX6" fmla="*/ 3910251 w 3910251"/>
              <a:gd name="connsiteY6" fmla="*/ 2271591 h 2862304"/>
              <a:gd name="connsiteX7" fmla="*/ 3910251 w 3910251"/>
              <a:gd name="connsiteY7" fmla="*/ 2862304 h 2862304"/>
              <a:gd name="connsiteX8" fmla="*/ 0 w 3910251"/>
              <a:gd name="connsiteY8" fmla="*/ 2862304 h 28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0251" h="2862304">
                <a:moveTo>
                  <a:pt x="0" y="0"/>
                </a:moveTo>
                <a:lnTo>
                  <a:pt x="3910251" y="0"/>
                </a:lnTo>
                <a:lnTo>
                  <a:pt x="3910251" y="354181"/>
                </a:lnTo>
                <a:lnTo>
                  <a:pt x="3829684" y="414428"/>
                </a:lnTo>
                <a:cubicBezTo>
                  <a:pt x="3570914" y="627984"/>
                  <a:pt x="3405974" y="951173"/>
                  <a:pt x="3405974" y="1312886"/>
                </a:cubicBezTo>
                <a:cubicBezTo>
                  <a:pt x="3405974" y="1674599"/>
                  <a:pt x="3570914" y="1997788"/>
                  <a:pt x="3829684" y="2211344"/>
                </a:cubicBezTo>
                <a:lnTo>
                  <a:pt x="3910251" y="2271591"/>
                </a:lnTo>
                <a:lnTo>
                  <a:pt x="3910251" y="2862304"/>
                </a:lnTo>
                <a:lnTo>
                  <a:pt x="0" y="2862304"/>
                </a:lnTo>
                <a:close/>
              </a:path>
            </a:pathLst>
          </a:custGeom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</p:pic>
      <p:pic>
        <p:nvPicPr>
          <p:cNvPr id="3" name="图片 2" descr="vvv"/>
          <p:cNvPicPr>
            <a:picLocks noChangeAspect="1"/>
          </p:cNvPicPr>
          <p:nvPr/>
        </p:nvPicPr>
        <p:blipFill>
          <a:blip r:embed="rId4" cstate="print"/>
          <a:srcRect l="4243" t="16970" r="5859" b="6061"/>
          <a:stretch>
            <a:fillRect/>
          </a:stretch>
        </p:blipFill>
        <p:spPr>
          <a:xfrm>
            <a:off x="1287780" y="1706245"/>
            <a:ext cx="3916680" cy="4390390"/>
          </a:xfrm>
          <a:prstGeom prst="rect">
            <a:avLst/>
          </a:prstGeom>
          <a:ln>
            <a:solidFill>
              <a:srgbClr val="C55A11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任意多边形 57" hidden="1"/>
          <p:cNvSpPr/>
          <p:nvPr/>
        </p:nvSpPr>
        <p:spPr>
          <a:xfrm>
            <a:off x="6903085" y="2231390"/>
            <a:ext cx="4549140" cy="2830830"/>
          </a:xfrm>
          <a:custGeom>
            <a:avLst/>
            <a:gdLst>
              <a:gd name="connsiteX0" fmla="*/ 0 w 3910251"/>
              <a:gd name="connsiteY0" fmla="*/ 0 h 2862304"/>
              <a:gd name="connsiteX1" fmla="*/ 3910251 w 3910251"/>
              <a:gd name="connsiteY1" fmla="*/ 0 h 2862304"/>
              <a:gd name="connsiteX2" fmla="*/ 3910251 w 3910251"/>
              <a:gd name="connsiteY2" fmla="*/ 2862304 h 2862304"/>
              <a:gd name="connsiteX3" fmla="*/ 0 w 3910251"/>
              <a:gd name="connsiteY3" fmla="*/ 2862304 h 2862304"/>
              <a:gd name="connsiteX4" fmla="*/ 0 w 3910251"/>
              <a:gd name="connsiteY4" fmla="*/ 2253821 h 2862304"/>
              <a:gd name="connsiteX5" fmla="*/ 80568 w 3910251"/>
              <a:gd name="connsiteY5" fmla="*/ 2193574 h 2862304"/>
              <a:gd name="connsiteX6" fmla="*/ 504278 w 3910251"/>
              <a:gd name="connsiteY6" fmla="*/ 1295115 h 2862304"/>
              <a:gd name="connsiteX7" fmla="*/ 80568 w 3910251"/>
              <a:gd name="connsiteY7" fmla="*/ 396657 h 2862304"/>
              <a:gd name="connsiteX8" fmla="*/ 0 w 3910251"/>
              <a:gd name="connsiteY8" fmla="*/ 336409 h 286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0251" h="2862304">
                <a:moveTo>
                  <a:pt x="0" y="0"/>
                </a:moveTo>
                <a:lnTo>
                  <a:pt x="3910251" y="0"/>
                </a:lnTo>
                <a:lnTo>
                  <a:pt x="3910251" y="2862304"/>
                </a:lnTo>
                <a:lnTo>
                  <a:pt x="0" y="2862304"/>
                </a:lnTo>
                <a:lnTo>
                  <a:pt x="0" y="2253821"/>
                </a:lnTo>
                <a:lnTo>
                  <a:pt x="80568" y="2193574"/>
                </a:lnTo>
                <a:cubicBezTo>
                  <a:pt x="339339" y="1980017"/>
                  <a:pt x="504278" y="1656828"/>
                  <a:pt x="504278" y="1295115"/>
                </a:cubicBezTo>
                <a:cubicBezTo>
                  <a:pt x="504278" y="933402"/>
                  <a:pt x="339339" y="610213"/>
                  <a:pt x="80568" y="396657"/>
                </a:cubicBezTo>
                <a:lnTo>
                  <a:pt x="0" y="336409"/>
                </a:lnTo>
                <a:close/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2292985" y="3425190"/>
            <a:ext cx="989330" cy="822960"/>
            <a:chOff x="2697873" y="2233659"/>
            <a:chExt cx="2641825" cy="2726239"/>
          </a:xfrm>
        </p:grpSpPr>
        <p:sp>
          <p:nvSpPr>
            <p:cNvPr id="62" name="虚尾箭头 61"/>
            <p:cNvSpPr/>
            <p:nvPr/>
          </p:nvSpPr>
          <p:spPr>
            <a:xfrm>
              <a:off x="2697873" y="2233659"/>
              <a:ext cx="2641825" cy="2726239"/>
            </a:xfrm>
            <a:prstGeom prst="stripedRightArrow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2540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prstClr val="white"/>
                </a:solidFill>
              </a:endParaRPr>
            </a:p>
          </p:txBody>
        </p:sp>
        <p:sp>
          <p:nvSpPr>
            <p:cNvPr id="63" name="虚尾箭头 62"/>
            <p:cNvSpPr/>
            <p:nvPr/>
          </p:nvSpPr>
          <p:spPr>
            <a:xfrm>
              <a:off x="2790030" y="2328759"/>
              <a:ext cx="2457512" cy="2536037"/>
            </a:xfrm>
            <a:prstGeom prst="stripedRightArrow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341270" y="0"/>
            <a:ext cx="6285865" cy="1772398"/>
            <a:chOff x="3341270" y="0"/>
            <a:chExt cx="6285865" cy="1772398"/>
          </a:xfrm>
        </p:grpSpPr>
        <p:sp>
          <p:nvSpPr>
            <p:cNvPr id="65" name="矩形 64"/>
            <p:cNvSpPr/>
            <p:nvPr/>
          </p:nvSpPr>
          <p:spPr>
            <a:xfrm>
              <a:off x="3341270" y="1127238"/>
              <a:ext cx="6285865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/>
                <a:t>Upward and downward rotation</a:t>
              </a:r>
            </a:p>
          </p:txBody>
        </p:sp>
        <p:cxnSp>
          <p:nvCxnSpPr>
            <p:cNvPr id="66" name="直接连接符 65"/>
            <p:cNvCxnSpPr>
              <a:stCxn id="67" idx="4"/>
              <a:endCxn id="68" idx="4"/>
            </p:cNvCxnSpPr>
            <p:nvPr/>
          </p:nvCxnSpPr>
          <p:spPr>
            <a:xfrm>
              <a:off x="6110728" y="133446"/>
              <a:ext cx="12193" cy="9178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6044005" y="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6056198" y="91789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矩形 68"/>
          <p:cNvSpPr/>
          <p:nvPr/>
        </p:nvSpPr>
        <p:spPr>
          <a:xfrm>
            <a:off x="4472305" y="2834640"/>
            <a:ext cx="4146550" cy="3020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Place one hand around the inferior angle and the other hand around the acromion and coracoid process to provide resistance.</a:t>
            </a:r>
          </a:p>
          <a:p>
            <a:pPr marL="342900" indent="-342900">
              <a:buFont typeface="Arial" charset="0"/>
              <a:buChar char="•"/>
            </a:pPr>
            <a:endParaRPr lang="en-US" altLang="zh-CN" sz="2400" i="0" dirty="0" smtClean="0">
              <a:solidFill>
                <a:schemeClr val="accent2">
                  <a:lumMod val="75000"/>
                </a:schemeClr>
              </a:solidFill>
              <a:effectLst/>
              <a:latin typeface="Simsun" pitchFamily="2" charset="-122"/>
              <a:ea typeface="Simsun" pitchFamily="2" charset="-122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400" i="0" dirty="0" smtClean="0">
              <a:solidFill>
                <a:schemeClr val="accent2">
                  <a:lumMod val="75000"/>
                </a:schemeClr>
              </a:solidFill>
              <a:effectLst/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240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Simsun" pitchFamily="2" charset="-122"/>
                <a:ea typeface="Simsun" pitchFamily="2" charset="-122"/>
              </a:rPr>
              <a:t> 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"/>
          <p:cNvGrpSpPr/>
          <p:nvPr/>
        </p:nvGrpSpPr>
        <p:grpSpPr>
          <a:xfrm>
            <a:off x="3273986" y="0"/>
            <a:ext cx="4812739" cy="4965595"/>
            <a:chOff x="3288274" y="-851"/>
            <a:chExt cx="5464201" cy="5637748"/>
          </a:xfrm>
        </p:grpSpPr>
        <p:grpSp>
          <p:nvGrpSpPr>
            <p:cNvPr id="7" name="组合 20"/>
            <p:cNvGrpSpPr/>
            <p:nvPr/>
          </p:nvGrpSpPr>
          <p:grpSpPr>
            <a:xfrm>
              <a:off x="4517592" y="2828910"/>
              <a:ext cx="800864" cy="800864"/>
              <a:chOff x="3272949" y="3722523"/>
              <a:chExt cx="813408" cy="87732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272949" y="3722523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286069" y="3736674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" name="直接连接符 2"/>
            <p:cNvCxnSpPr/>
            <p:nvPr/>
          </p:nvCxnSpPr>
          <p:spPr>
            <a:xfrm flipH="1">
              <a:off x="3357174" y="-851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298232" y="60875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288274" y="1734859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354997" y="1768221"/>
              <a:ext cx="2960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636278" y="170893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17728" y="170149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180546" y="1775654"/>
              <a:ext cx="3905" cy="10185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117728" y="2695465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4"/>
            <p:cNvGrpSpPr/>
            <p:nvPr/>
          </p:nvGrpSpPr>
          <p:grpSpPr>
            <a:xfrm>
              <a:off x="4937205" y="2828911"/>
              <a:ext cx="2486682" cy="2486684"/>
              <a:chOff x="1488310" y="1579494"/>
              <a:chExt cx="1414094" cy="1414094"/>
            </a:xfrm>
          </p:grpSpPr>
          <p:grpSp>
            <p:nvGrpSpPr>
              <p:cNvPr id="10" name="组合 15"/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957492" y="1840234"/>
                <a:ext cx="475730" cy="892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accent2">
                        <a:lumMod val="75000"/>
                      </a:schemeClr>
                    </a:solidFill>
                    <a:latin typeface="方正超粗黑_GBK" panose="03000509000000000000" pitchFamily="65" charset="-122"/>
                    <a:ea typeface="方正超粗黑_GBK" panose="03000509000000000000" pitchFamily="65" charset="-122"/>
                  </a:rPr>
                  <a:t>1</a:t>
                </a:r>
                <a:endParaRPr lang="zh-CN" altLang="en-US" sz="9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endParaRPr>
              </a:p>
            </p:txBody>
          </p:sp>
        </p:grpSp>
        <p:grpSp>
          <p:nvGrpSpPr>
            <p:cNvPr id="13" name="组合 24"/>
            <p:cNvGrpSpPr/>
            <p:nvPr/>
          </p:nvGrpSpPr>
          <p:grpSpPr>
            <a:xfrm>
              <a:off x="7398433" y="4282855"/>
              <a:ext cx="1354042" cy="1354042"/>
              <a:chOff x="3272949" y="3722523"/>
              <a:chExt cx="813408" cy="87732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272949" y="3722523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286069" y="3736674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Freeform 94"/>
            <p:cNvSpPr>
              <a:spLocks noEditPoints="1"/>
            </p:cNvSpPr>
            <p:nvPr/>
          </p:nvSpPr>
          <p:spPr bwMode="auto">
            <a:xfrm>
              <a:off x="7638635" y="4435132"/>
              <a:ext cx="873637" cy="880463"/>
            </a:xfrm>
            <a:custGeom>
              <a:avLst/>
              <a:gdLst>
                <a:gd name="T0" fmla="*/ 138 w 256"/>
                <a:gd name="T1" fmla="*/ 27 h 259"/>
                <a:gd name="T2" fmla="*/ 132 w 256"/>
                <a:gd name="T3" fmla="*/ 1 h 259"/>
                <a:gd name="T4" fmla="*/ 118 w 256"/>
                <a:gd name="T5" fmla="*/ 12 h 259"/>
                <a:gd name="T6" fmla="*/ 125 w 256"/>
                <a:gd name="T7" fmla="*/ 36 h 259"/>
                <a:gd name="T8" fmla="*/ 86 w 256"/>
                <a:gd name="T9" fmla="*/ 47 h 259"/>
                <a:gd name="T10" fmla="*/ 78 w 256"/>
                <a:gd name="T11" fmla="*/ 22 h 259"/>
                <a:gd name="T12" fmla="*/ 61 w 256"/>
                <a:gd name="T13" fmla="*/ 21 h 259"/>
                <a:gd name="T14" fmla="*/ 69 w 256"/>
                <a:gd name="T15" fmla="*/ 45 h 259"/>
                <a:gd name="T16" fmla="*/ 227 w 256"/>
                <a:gd name="T17" fmla="*/ 82 h 259"/>
                <a:gd name="T18" fmla="*/ 239 w 256"/>
                <a:gd name="T19" fmla="*/ 64 h 259"/>
                <a:gd name="T20" fmla="*/ 217 w 256"/>
                <a:gd name="T21" fmla="*/ 65 h 259"/>
                <a:gd name="T22" fmla="*/ 205 w 256"/>
                <a:gd name="T23" fmla="*/ 83 h 259"/>
                <a:gd name="T24" fmla="*/ 227 w 256"/>
                <a:gd name="T25" fmla="*/ 82 h 259"/>
                <a:gd name="T26" fmla="*/ 182 w 256"/>
                <a:gd name="T27" fmla="*/ 49 h 259"/>
                <a:gd name="T28" fmla="*/ 196 w 256"/>
                <a:gd name="T29" fmla="*/ 26 h 259"/>
                <a:gd name="T30" fmla="*/ 183 w 256"/>
                <a:gd name="T31" fmla="*/ 18 h 259"/>
                <a:gd name="T32" fmla="*/ 170 w 256"/>
                <a:gd name="T33" fmla="*/ 41 h 259"/>
                <a:gd name="T34" fmla="*/ 61 w 256"/>
                <a:gd name="T35" fmla="*/ 155 h 259"/>
                <a:gd name="T36" fmla="*/ 93 w 256"/>
                <a:gd name="T37" fmla="*/ 105 h 259"/>
                <a:gd name="T38" fmla="*/ 144 w 256"/>
                <a:gd name="T39" fmla="*/ 97 h 259"/>
                <a:gd name="T40" fmla="*/ 194 w 256"/>
                <a:gd name="T41" fmla="*/ 135 h 259"/>
                <a:gd name="T42" fmla="*/ 201 w 256"/>
                <a:gd name="T43" fmla="*/ 160 h 259"/>
                <a:gd name="T44" fmla="*/ 209 w 256"/>
                <a:gd name="T45" fmla="*/ 129 h 259"/>
                <a:gd name="T46" fmla="*/ 186 w 256"/>
                <a:gd name="T47" fmla="*/ 74 h 259"/>
                <a:gd name="T48" fmla="*/ 131 w 256"/>
                <a:gd name="T49" fmla="*/ 51 h 259"/>
                <a:gd name="T50" fmla="*/ 87 w 256"/>
                <a:gd name="T51" fmla="*/ 64 h 259"/>
                <a:gd name="T52" fmla="*/ 52 w 256"/>
                <a:gd name="T53" fmla="*/ 121 h 259"/>
                <a:gd name="T54" fmla="*/ 58 w 256"/>
                <a:gd name="T55" fmla="*/ 155 h 259"/>
                <a:gd name="T56" fmla="*/ 28 w 256"/>
                <a:gd name="T57" fmla="*/ 82 h 259"/>
                <a:gd name="T58" fmla="*/ 51 w 256"/>
                <a:gd name="T59" fmla="*/ 83 h 259"/>
                <a:gd name="T60" fmla="*/ 39 w 256"/>
                <a:gd name="T61" fmla="*/ 65 h 259"/>
                <a:gd name="T62" fmla="*/ 17 w 256"/>
                <a:gd name="T63" fmla="*/ 64 h 259"/>
                <a:gd name="T64" fmla="*/ 28 w 256"/>
                <a:gd name="T65" fmla="*/ 82 h 259"/>
                <a:gd name="T66" fmla="*/ 220 w 256"/>
                <a:gd name="T67" fmla="*/ 125 h 259"/>
                <a:gd name="T68" fmla="*/ 230 w 256"/>
                <a:gd name="T69" fmla="*/ 138 h 259"/>
                <a:gd name="T70" fmla="*/ 255 w 256"/>
                <a:gd name="T71" fmla="*/ 132 h 259"/>
                <a:gd name="T72" fmla="*/ 244 w 256"/>
                <a:gd name="T73" fmla="*/ 119 h 259"/>
                <a:gd name="T74" fmla="*/ 36 w 256"/>
                <a:gd name="T75" fmla="*/ 125 h 259"/>
                <a:gd name="T76" fmla="*/ 12 w 256"/>
                <a:gd name="T77" fmla="*/ 119 h 259"/>
                <a:gd name="T78" fmla="*/ 1 w 256"/>
                <a:gd name="T79" fmla="*/ 132 h 259"/>
                <a:gd name="T80" fmla="*/ 26 w 256"/>
                <a:gd name="T81" fmla="*/ 138 h 259"/>
                <a:gd name="T82" fmla="*/ 229 w 256"/>
                <a:gd name="T83" fmla="*/ 205 h 259"/>
                <a:gd name="T84" fmla="*/ 227 w 256"/>
                <a:gd name="T85" fmla="*/ 204 h 259"/>
                <a:gd name="T86" fmla="*/ 212 w 256"/>
                <a:gd name="T87" fmla="*/ 174 h 259"/>
                <a:gd name="T88" fmla="*/ 187 w 256"/>
                <a:gd name="T89" fmla="*/ 169 h 259"/>
                <a:gd name="T90" fmla="*/ 170 w 256"/>
                <a:gd name="T91" fmla="*/ 131 h 259"/>
                <a:gd name="T92" fmla="*/ 132 w 256"/>
                <a:gd name="T93" fmla="*/ 116 h 259"/>
                <a:gd name="T94" fmla="*/ 88 w 256"/>
                <a:gd name="T95" fmla="*/ 138 h 259"/>
                <a:gd name="T96" fmla="*/ 73 w 256"/>
                <a:gd name="T97" fmla="*/ 165 h 259"/>
                <a:gd name="T98" fmla="*/ 53 w 256"/>
                <a:gd name="T99" fmla="*/ 182 h 259"/>
                <a:gd name="T100" fmla="*/ 40 w 256"/>
                <a:gd name="T101" fmla="*/ 187 h 259"/>
                <a:gd name="T102" fmla="*/ 21 w 256"/>
                <a:gd name="T103" fmla="*/ 213 h 259"/>
                <a:gd name="T104" fmla="*/ 26 w 256"/>
                <a:gd name="T105" fmla="*/ 240 h 259"/>
                <a:gd name="T106" fmla="*/ 56 w 256"/>
                <a:gd name="T107" fmla="*/ 259 h 259"/>
                <a:gd name="T108" fmla="*/ 238 w 256"/>
                <a:gd name="T109" fmla="*/ 256 h 259"/>
                <a:gd name="T110" fmla="*/ 252 w 256"/>
                <a:gd name="T111" fmla="*/ 235 h 259"/>
                <a:gd name="T112" fmla="*/ 248 w 256"/>
                <a:gd name="T113" fmla="*/ 217 h 259"/>
                <a:gd name="T114" fmla="*/ 229 w 256"/>
                <a:gd name="T115" fmla="*/ 20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" h="259">
                  <a:moveTo>
                    <a:pt x="129" y="39"/>
                  </a:moveTo>
                  <a:lnTo>
                    <a:pt x="129" y="39"/>
                  </a:lnTo>
                  <a:lnTo>
                    <a:pt x="132" y="36"/>
                  </a:lnTo>
                  <a:lnTo>
                    <a:pt x="135" y="32"/>
                  </a:lnTo>
                  <a:lnTo>
                    <a:pt x="138" y="27"/>
                  </a:lnTo>
                  <a:lnTo>
                    <a:pt x="138" y="19"/>
                  </a:lnTo>
                  <a:lnTo>
                    <a:pt x="138" y="19"/>
                  </a:lnTo>
                  <a:lnTo>
                    <a:pt x="138" y="12"/>
                  </a:lnTo>
                  <a:lnTo>
                    <a:pt x="135" y="5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1" y="5"/>
                  </a:lnTo>
                  <a:lnTo>
                    <a:pt x="118" y="12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27"/>
                  </a:lnTo>
                  <a:lnTo>
                    <a:pt x="121" y="32"/>
                  </a:lnTo>
                  <a:lnTo>
                    <a:pt x="125" y="36"/>
                  </a:lnTo>
                  <a:lnTo>
                    <a:pt x="129" y="39"/>
                  </a:lnTo>
                  <a:lnTo>
                    <a:pt x="129" y="39"/>
                  </a:lnTo>
                  <a:close/>
                  <a:moveTo>
                    <a:pt x="83" y="51"/>
                  </a:moveTo>
                  <a:lnTo>
                    <a:pt x="83" y="51"/>
                  </a:lnTo>
                  <a:lnTo>
                    <a:pt x="86" y="47"/>
                  </a:lnTo>
                  <a:lnTo>
                    <a:pt x="87" y="41"/>
                  </a:lnTo>
                  <a:lnTo>
                    <a:pt x="86" y="35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78" y="22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21"/>
                  </a:lnTo>
                  <a:lnTo>
                    <a:pt x="61" y="26"/>
                  </a:lnTo>
                  <a:lnTo>
                    <a:pt x="61" y="3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9" y="45"/>
                  </a:lnTo>
                  <a:lnTo>
                    <a:pt x="74" y="49"/>
                  </a:lnTo>
                  <a:lnTo>
                    <a:pt x="79" y="51"/>
                  </a:lnTo>
                  <a:lnTo>
                    <a:pt x="83" y="51"/>
                  </a:lnTo>
                  <a:lnTo>
                    <a:pt x="83" y="51"/>
                  </a:lnTo>
                  <a:close/>
                  <a:moveTo>
                    <a:pt x="227" y="82"/>
                  </a:moveTo>
                  <a:lnTo>
                    <a:pt x="227" y="82"/>
                  </a:lnTo>
                  <a:lnTo>
                    <a:pt x="234" y="78"/>
                  </a:lnTo>
                  <a:lnTo>
                    <a:pt x="238" y="73"/>
                  </a:lnTo>
                  <a:lnTo>
                    <a:pt x="240" y="69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6" y="61"/>
                  </a:lnTo>
                  <a:lnTo>
                    <a:pt x="231" y="61"/>
                  </a:lnTo>
                  <a:lnTo>
                    <a:pt x="225" y="62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2" y="70"/>
                  </a:lnTo>
                  <a:lnTo>
                    <a:pt x="207" y="74"/>
                  </a:lnTo>
                  <a:lnTo>
                    <a:pt x="205" y="79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9" y="86"/>
                  </a:lnTo>
                  <a:lnTo>
                    <a:pt x="214" y="87"/>
                  </a:lnTo>
                  <a:lnTo>
                    <a:pt x="221" y="86"/>
                  </a:lnTo>
                  <a:lnTo>
                    <a:pt x="227" y="82"/>
                  </a:lnTo>
                  <a:lnTo>
                    <a:pt x="227" y="82"/>
                  </a:lnTo>
                  <a:close/>
                  <a:moveTo>
                    <a:pt x="173" y="51"/>
                  </a:moveTo>
                  <a:lnTo>
                    <a:pt x="173" y="51"/>
                  </a:lnTo>
                  <a:lnTo>
                    <a:pt x="177" y="51"/>
                  </a:lnTo>
                  <a:lnTo>
                    <a:pt x="182" y="49"/>
                  </a:lnTo>
                  <a:lnTo>
                    <a:pt x="187" y="45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95" y="32"/>
                  </a:lnTo>
                  <a:lnTo>
                    <a:pt x="196" y="26"/>
                  </a:lnTo>
                  <a:lnTo>
                    <a:pt x="195" y="21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88" y="17"/>
                  </a:lnTo>
                  <a:lnTo>
                    <a:pt x="183" y="18"/>
                  </a:lnTo>
                  <a:lnTo>
                    <a:pt x="178" y="22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1" y="36"/>
                  </a:lnTo>
                  <a:lnTo>
                    <a:pt x="170" y="41"/>
                  </a:lnTo>
                  <a:lnTo>
                    <a:pt x="170" y="47"/>
                  </a:lnTo>
                  <a:lnTo>
                    <a:pt x="173" y="51"/>
                  </a:lnTo>
                  <a:lnTo>
                    <a:pt x="173" y="51"/>
                  </a:lnTo>
                  <a:close/>
                  <a:moveTo>
                    <a:pt x="61" y="155"/>
                  </a:moveTo>
                  <a:lnTo>
                    <a:pt x="61" y="155"/>
                  </a:lnTo>
                  <a:lnTo>
                    <a:pt x="64" y="142"/>
                  </a:lnTo>
                  <a:lnTo>
                    <a:pt x="69" y="131"/>
                  </a:lnTo>
                  <a:lnTo>
                    <a:pt x="75" y="121"/>
                  </a:lnTo>
                  <a:lnTo>
                    <a:pt x="83" y="112"/>
                  </a:lnTo>
                  <a:lnTo>
                    <a:pt x="93" y="105"/>
                  </a:lnTo>
                  <a:lnTo>
                    <a:pt x="105" y="100"/>
                  </a:lnTo>
                  <a:lnTo>
                    <a:pt x="117" y="97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44" y="97"/>
                  </a:lnTo>
                  <a:lnTo>
                    <a:pt x="157" y="101"/>
                  </a:lnTo>
                  <a:lnTo>
                    <a:pt x="169" y="106"/>
                  </a:lnTo>
                  <a:lnTo>
                    <a:pt x="178" y="114"/>
                  </a:lnTo>
                  <a:lnTo>
                    <a:pt x="187" y="123"/>
                  </a:lnTo>
                  <a:lnTo>
                    <a:pt x="194" y="135"/>
                  </a:lnTo>
                  <a:lnTo>
                    <a:pt x="197" y="147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5" y="153"/>
                  </a:lnTo>
                  <a:lnTo>
                    <a:pt x="208" y="145"/>
                  </a:lnTo>
                  <a:lnTo>
                    <a:pt x="209" y="138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1"/>
                  </a:lnTo>
                  <a:lnTo>
                    <a:pt x="208" y="113"/>
                  </a:lnTo>
                  <a:lnTo>
                    <a:pt x="203" y="99"/>
                  </a:lnTo>
                  <a:lnTo>
                    <a:pt x="196" y="84"/>
                  </a:lnTo>
                  <a:lnTo>
                    <a:pt x="186" y="74"/>
                  </a:lnTo>
                  <a:lnTo>
                    <a:pt x="174" y="64"/>
                  </a:lnTo>
                  <a:lnTo>
                    <a:pt x="161" y="57"/>
                  </a:lnTo>
                  <a:lnTo>
                    <a:pt x="147" y="52"/>
                  </a:lnTo>
                  <a:lnTo>
                    <a:pt x="139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22" y="51"/>
                  </a:lnTo>
                  <a:lnTo>
                    <a:pt x="114" y="52"/>
                  </a:lnTo>
                  <a:lnTo>
                    <a:pt x="100" y="57"/>
                  </a:lnTo>
                  <a:lnTo>
                    <a:pt x="87" y="64"/>
                  </a:lnTo>
                  <a:lnTo>
                    <a:pt x="75" y="74"/>
                  </a:lnTo>
                  <a:lnTo>
                    <a:pt x="65" y="84"/>
                  </a:lnTo>
                  <a:lnTo>
                    <a:pt x="58" y="99"/>
                  </a:lnTo>
                  <a:lnTo>
                    <a:pt x="53" y="113"/>
                  </a:lnTo>
                  <a:lnTo>
                    <a:pt x="52" y="121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2" y="136"/>
                  </a:lnTo>
                  <a:lnTo>
                    <a:pt x="53" y="143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61" y="155"/>
                  </a:lnTo>
                  <a:lnTo>
                    <a:pt x="61" y="155"/>
                  </a:lnTo>
                  <a:close/>
                  <a:moveTo>
                    <a:pt x="28" y="82"/>
                  </a:moveTo>
                  <a:lnTo>
                    <a:pt x="28" y="82"/>
                  </a:lnTo>
                  <a:lnTo>
                    <a:pt x="35" y="86"/>
                  </a:lnTo>
                  <a:lnTo>
                    <a:pt x="41" y="87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79"/>
                  </a:lnTo>
                  <a:lnTo>
                    <a:pt x="49" y="74"/>
                  </a:lnTo>
                  <a:lnTo>
                    <a:pt x="44" y="70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1" y="62"/>
                  </a:lnTo>
                  <a:lnTo>
                    <a:pt x="25" y="61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5" y="69"/>
                  </a:lnTo>
                  <a:lnTo>
                    <a:pt x="18" y="73"/>
                  </a:lnTo>
                  <a:lnTo>
                    <a:pt x="22" y="78"/>
                  </a:lnTo>
                  <a:lnTo>
                    <a:pt x="28" y="82"/>
                  </a:lnTo>
                  <a:lnTo>
                    <a:pt x="28" y="82"/>
                  </a:lnTo>
                  <a:close/>
                  <a:moveTo>
                    <a:pt x="238" y="118"/>
                  </a:moveTo>
                  <a:lnTo>
                    <a:pt x="238" y="118"/>
                  </a:lnTo>
                  <a:lnTo>
                    <a:pt x="230" y="119"/>
                  </a:lnTo>
                  <a:lnTo>
                    <a:pt x="223" y="121"/>
                  </a:lnTo>
                  <a:lnTo>
                    <a:pt x="220" y="125"/>
                  </a:lnTo>
                  <a:lnTo>
                    <a:pt x="218" y="129"/>
                  </a:lnTo>
                  <a:lnTo>
                    <a:pt x="218" y="129"/>
                  </a:lnTo>
                  <a:lnTo>
                    <a:pt x="220" y="132"/>
                  </a:lnTo>
                  <a:lnTo>
                    <a:pt x="223" y="135"/>
                  </a:lnTo>
                  <a:lnTo>
                    <a:pt x="230" y="138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44" y="138"/>
                  </a:lnTo>
                  <a:lnTo>
                    <a:pt x="251" y="135"/>
                  </a:lnTo>
                  <a:lnTo>
                    <a:pt x="255" y="132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5"/>
                  </a:lnTo>
                  <a:lnTo>
                    <a:pt x="251" y="121"/>
                  </a:lnTo>
                  <a:lnTo>
                    <a:pt x="244" y="119"/>
                  </a:lnTo>
                  <a:lnTo>
                    <a:pt x="238" y="118"/>
                  </a:lnTo>
                  <a:lnTo>
                    <a:pt x="238" y="118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6" y="125"/>
                  </a:lnTo>
                  <a:lnTo>
                    <a:pt x="32" y="121"/>
                  </a:lnTo>
                  <a:lnTo>
                    <a:pt x="26" y="119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2" y="119"/>
                  </a:lnTo>
                  <a:lnTo>
                    <a:pt x="5" y="121"/>
                  </a:lnTo>
                  <a:lnTo>
                    <a:pt x="1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32"/>
                  </a:lnTo>
                  <a:lnTo>
                    <a:pt x="5" y="135"/>
                  </a:lnTo>
                  <a:lnTo>
                    <a:pt x="12" y="138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26" y="138"/>
                  </a:lnTo>
                  <a:lnTo>
                    <a:pt x="32" y="135"/>
                  </a:lnTo>
                  <a:lnTo>
                    <a:pt x="36" y="132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229" y="205"/>
                  </a:moveTo>
                  <a:lnTo>
                    <a:pt x="229" y="205"/>
                  </a:lnTo>
                  <a:lnTo>
                    <a:pt x="227" y="205"/>
                  </a:lnTo>
                  <a:lnTo>
                    <a:pt x="227" y="205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6" y="196"/>
                  </a:lnTo>
                  <a:lnTo>
                    <a:pt x="225" y="190"/>
                  </a:lnTo>
                  <a:lnTo>
                    <a:pt x="221" y="183"/>
                  </a:lnTo>
                  <a:lnTo>
                    <a:pt x="217" y="178"/>
                  </a:lnTo>
                  <a:lnTo>
                    <a:pt x="212" y="174"/>
                  </a:lnTo>
                  <a:lnTo>
                    <a:pt x="205" y="171"/>
                  </a:lnTo>
                  <a:lnTo>
                    <a:pt x="199" y="169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87" y="169"/>
                  </a:lnTo>
                  <a:lnTo>
                    <a:pt x="187" y="169"/>
                  </a:lnTo>
                  <a:lnTo>
                    <a:pt x="186" y="157"/>
                  </a:lnTo>
                  <a:lnTo>
                    <a:pt x="182" y="148"/>
                  </a:lnTo>
                  <a:lnTo>
                    <a:pt x="177" y="139"/>
                  </a:lnTo>
                  <a:lnTo>
                    <a:pt x="170" y="131"/>
                  </a:lnTo>
                  <a:lnTo>
                    <a:pt x="162" y="125"/>
                  </a:lnTo>
                  <a:lnTo>
                    <a:pt x="153" y="121"/>
                  </a:lnTo>
                  <a:lnTo>
                    <a:pt x="143" y="117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19" y="117"/>
                  </a:lnTo>
                  <a:lnTo>
                    <a:pt x="109" y="119"/>
                  </a:lnTo>
                  <a:lnTo>
                    <a:pt x="100" y="125"/>
                  </a:lnTo>
                  <a:lnTo>
                    <a:pt x="93" y="130"/>
                  </a:lnTo>
                  <a:lnTo>
                    <a:pt x="88" y="138"/>
                  </a:lnTo>
                  <a:lnTo>
                    <a:pt x="84" y="145"/>
                  </a:lnTo>
                  <a:lnTo>
                    <a:pt x="80" y="155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73" y="165"/>
                  </a:lnTo>
                  <a:lnTo>
                    <a:pt x="64" y="166"/>
                  </a:lnTo>
                  <a:lnTo>
                    <a:pt x="61" y="169"/>
                  </a:lnTo>
                  <a:lnTo>
                    <a:pt x="57" y="171"/>
                  </a:lnTo>
                  <a:lnTo>
                    <a:pt x="54" y="175"/>
                  </a:lnTo>
                  <a:lnTo>
                    <a:pt x="53" y="182"/>
                  </a:lnTo>
                  <a:lnTo>
                    <a:pt x="53" y="182"/>
                  </a:lnTo>
                  <a:lnTo>
                    <a:pt x="54" y="183"/>
                  </a:lnTo>
                  <a:lnTo>
                    <a:pt x="54" y="183"/>
                  </a:lnTo>
                  <a:lnTo>
                    <a:pt x="47" y="184"/>
                  </a:lnTo>
                  <a:lnTo>
                    <a:pt x="40" y="187"/>
                  </a:lnTo>
                  <a:lnTo>
                    <a:pt x="35" y="191"/>
                  </a:lnTo>
                  <a:lnTo>
                    <a:pt x="30" y="195"/>
                  </a:lnTo>
                  <a:lnTo>
                    <a:pt x="26" y="200"/>
                  </a:lnTo>
                  <a:lnTo>
                    <a:pt x="23" y="207"/>
                  </a:lnTo>
                  <a:lnTo>
                    <a:pt x="21" y="213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1" y="227"/>
                  </a:lnTo>
                  <a:lnTo>
                    <a:pt x="23" y="234"/>
                  </a:lnTo>
                  <a:lnTo>
                    <a:pt x="26" y="240"/>
                  </a:lnTo>
                  <a:lnTo>
                    <a:pt x="31" y="247"/>
                  </a:lnTo>
                  <a:lnTo>
                    <a:pt x="36" y="251"/>
                  </a:lnTo>
                  <a:lnTo>
                    <a:pt x="41" y="255"/>
                  </a:lnTo>
                  <a:lnTo>
                    <a:pt x="49" y="257"/>
                  </a:lnTo>
                  <a:lnTo>
                    <a:pt x="56" y="259"/>
                  </a:lnTo>
                  <a:lnTo>
                    <a:pt x="56" y="259"/>
                  </a:lnTo>
                  <a:lnTo>
                    <a:pt x="229" y="259"/>
                  </a:lnTo>
                  <a:lnTo>
                    <a:pt x="229" y="259"/>
                  </a:lnTo>
                  <a:lnTo>
                    <a:pt x="234" y="259"/>
                  </a:lnTo>
                  <a:lnTo>
                    <a:pt x="238" y="256"/>
                  </a:lnTo>
                  <a:lnTo>
                    <a:pt x="242" y="253"/>
                  </a:lnTo>
                  <a:lnTo>
                    <a:pt x="246" y="249"/>
                  </a:lnTo>
                  <a:lnTo>
                    <a:pt x="248" y="246"/>
                  </a:lnTo>
                  <a:lnTo>
                    <a:pt x="251" y="240"/>
                  </a:lnTo>
                  <a:lnTo>
                    <a:pt x="252" y="235"/>
                  </a:lnTo>
                  <a:lnTo>
                    <a:pt x="253" y="230"/>
                  </a:lnTo>
                  <a:lnTo>
                    <a:pt x="253" y="230"/>
                  </a:lnTo>
                  <a:lnTo>
                    <a:pt x="252" y="226"/>
                  </a:lnTo>
                  <a:lnTo>
                    <a:pt x="251" y="221"/>
                  </a:lnTo>
                  <a:lnTo>
                    <a:pt x="248" y="217"/>
                  </a:lnTo>
                  <a:lnTo>
                    <a:pt x="246" y="213"/>
                  </a:lnTo>
                  <a:lnTo>
                    <a:pt x="242" y="210"/>
                  </a:lnTo>
                  <a:lnTo>
                    <a:pt x="238" y="208"/>
                  </a:lnTo>
                  <a:lnTo>
                    <a:pt x="234" y="207"/>
                  </a:lnTo>
                  <a:lnTo>
                    <a:pt x="229" y="205"/>
                  </a:lnTo>
                  <a:lnTo>
                    <a:pt x="229" y="2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3332753" y="5206978"/>
            <a:ext cx="6917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Brief Introduction about SAIS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图片 28" descr="动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4279" y="218596"/>
            <a:ext cx="3752082" cy="6388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25805" y="724535"/>
            <a:ext cx="9591040" cy="646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ym typeface="+mn-ea"/>
              </a:rPr>
              <a:t>Reference：</a:t>
            </a:r>
          </a:p>
          <a:p>
            <a:r>
              <a:rPr lang="en-US" altLang="zh-CN" sz="2000" dirty="0">
                <a:sym typeface="+mn-ea"/>
              </a:rPr>
              <a:t>1.Carolyn Kisner,Lynn Allen Colby,Therapeutic Exercise Foundations and Techniques,six edition.</a:t>
            </a:r>
            <a:endParaRPr lang="en-US" altLang="zh-CN" sz="2000" b="1" dirty="0">
              <a:sym typeface="+mn-ea"/>
            </a:endParaRPr>
          </a:p>
          <a:p>
            <a:r>
              <a:rPr lang="en-US" altLang="zh-CN"/>
              <a:t>2.</a:t>
            </a:r>
            <a:r>
              <a:rPr lang="zh-CN" altLang="en-US"/>
              <a:t>Cole BJ, Elattrache NS, Anbari A. Arthroscopic rotator cuff repairs: An anatomic and biomechanical rationale for different suture-anchor repair configuration[J]. Arthroscopy, 2007, 23(6):662-669.</a:t>
            </a:r>
          </a:p>
          <a:p>
            <a:r>
              <a:rPr lang="en-US" altLang="zh-CN"/>
              <a:t>3.</a:t>
            </a:r>
            <a:r>
              <a:rPr lang="zh-CN" altLang="en-US"/>
              <a:t>Labriola JE, Lee TQ, Debski RE, et al. Stability and instability of the glenohumeral joint: The role of shoulder muscles[J]. J Shoulder Elbow Surg, 2005, 14(1 Suppl 1):S32-S38.</a:t>
            </a:r>
          </a:p>
          <a:p>
            <a:r>
              <a:rPr lang="en-US" altLang="zh-CN"/>
              <a:t>4.</a:t>
            </a:r>
            <a:r>
              <a:rPr lang="zh-CN" altLang="en-US"/>
              <a:t>Kuhn JE． Exercise in the treatment of rotator cuff impingement: Asystematic review and a synthesized evidence － based rehabilitation protocol［J］． J Shoulder Elbow Surg，2009，18</a:t>
            </a:r>
          </a:p>
          <a:p>
            <a:r>
              <a:rPr lang="zh-CN" altLang="en-US"/>
              <a:t>( 1) : 138 ～ 160．</a:t>
            </a:r>
          </a:p>
          <a:p>
            <a:r>
              <a:rPr lang="en-US" altLang="zh-CN"/>
              <a:t>5.</a:t>
            </a:r>
            <a:r>
              <a:rPr lang="zh-CN" altLang="en-US"/>
              <a:t>杜欢． 保守治疗肩峰下撞击综合征 30 例［J］． 南京中医药大学学报，2011，27( 5) : 487 ～ 488．</a:t>
            </a:r>
          </a:p>
          <a:p>
            <a:r>
              <a:rPr lang="en-US" altLang="zh-CN"/>
              <a:t>6.崔卫国，张志刚，陈德生． </a:t>
            </a:r>
          </a:p>
          <a:p>
            <a:r>
              <a:rPr lang="en-US" altLang="zh-CN"/>
              <a:t>肩峰下撞击综合征的治疗进展［J］．中国骨肿瘤骨病，2011，10( 4) : 397 ～ 401</a:t>
            </a: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6869" y="1452952"/>
            <a:ext cx="4409966" cy="3206117"/>
            <a:chOff x="3886869" y="1452952"/>
            <a:chExt cx="4409966" cy="3206117"/>
          </a:xfrm>
        </p:grpSpPr>
        <p:sp>
          <p:nvSpPr>
            <p:cNvPr id="3" name="椭圆 2"/>
            <p:cNvSpPr/>
            <p:nvPr/>
          </p:nvSpPr>
          <p:spPr>
            <a:xfrm>
              <a:off x="4488794" y="1452952"/>
              <a:ext cx="3206117" cy="3206117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5715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23"/>
            <p:cNvSpPr/>
            <p:nvPr/>
          </p:nvSpPr>
          <p:spPr bwMode="auto">
            <a:xfrm>
              <a:off x="7234496" y="3256695"/>
              <a:ext cx="1062339" cy="715967"/>
            </a:xfrm>
            <a:custGeom>
              <a:avLst/>
              <a:gdLst>
                <a:gd name="T0" fmla="*/ 0 w 549"/>
                <a:gd name="T1" fmla="*/ 107 h 370"/>
                <a:gd name="T2" fmla="*/ 495 w 549"/>
                <a:gd name="T3" fmla="*/ 0 h 370"/>
                <a:gd name="T4" fmla="*/ 443 w 549"/>
                <a:gd name="T5" fmla="*/ 148 h 370"/>
                <a:gd name="T6" fmla="*/ 549 w 549"/>
                <a:gd name="T7" fmla="*/ 262 h 370"/>
                <a:gd name="T8" fmla="*/ 54 w 549"/>
                <a:gd name="T9" fmla="*/ 370 h 370"/>
                <a:gd name="T10" fmla="*/ 0 w 549"/>
                <a:gd name="T11" fmla="*/ 10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370">
                  <a:moveTo>
                    <a:pt x="0" y="107"/>
                  </a:moveTo>
                  <a:lnTo>
                    <a:pt x="495" y="0"/>
                  </a:lnTo>
                  <a:lnTo>
                    <a:pt x="443" y="148"/>
                  </a:lnTo>
                  <a:lnTo>
                    <a:pt x="549" y="262"/>
                  </a:lnTo>
                  <a:lnTo>
                    <a:pt x="54" y="370"/>
                  </a:lnTo>
                  <a:lnTo>
                    <a:pt x="0" y="1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2525">
                    <a:shade val="30000"/>
                    <a:satMod val="115000"/>
                  </a:srgbClr>
                </a:gs>
                <a:gs pos="50000">
                  <a:srgbClr val="F02525">
                    <a:shade val="67500"/>
                    <a:satMod val="115000"/>
                  </a:srgbClr>
                </a:gs>
                <a:gs pos="100000">
                  <a:srgbClr val="F02525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127000" dist="1016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21"/>
            <p:cNvSpPr/>
            <p:nvPr/>
          </p:nvSpPr>
          <p:spPr bwMode="auto">
            <a:xfrm>
              <a:off x="3886869" y="3256695"/>
              <a:ext cx="1062339" cy="715967"/>
            </a:xfrm>
            <a:custGeom>
              <a:avLst/>
              <a:gdLst>
                <a:gd name="T0" fmla="*/ 549 w 549"/>
                <a:gd name="T1" fmla="*/ 107 h 370"/>
                <a:gd name="T2" fmla="*/ 54 w 549"/>
                <a:gd name="T3" fmla="*/ 0 h 370"/>
                <a:gd name="T4" fmla="*/ 104 w 549"/>
                <a:gd name="T5" fmla="*/ 148 h 370"/>
                <a:gd name="T6" fmla="*/ 0 w 549"/>
                <a:gd name="T7" fmla="*/ 262 h 370"/>
                <a:gd name="T8" fmla="*/ 495 w 549"/>
                <a:gd name="T9" fmla="*/ 370 h 370"/>
                <a:gd name="T10" fmla="*/ 549 w 549"/>
                <a:gd name="T11" fmla="*/ 10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370">
                  <a:moveTo>
                    <a:pt x="549" y="107"/>
                  </a:moveTo>
                  <a:lnTo>
                    <a:pt x="54" y="0"/>
                  </a:lnTo>
                  <a:lnTo>
                    <a:pt x="104" y="148"/>
                  </a:lnTo>
                  <a:lnTo>
                    <a:pt x="0" y="262"/>
                  </a:lnTo>
                  <a:lnTo>
                    <a:pt x="495" y="370"/>
                  </a:lnTo>
                  <a:lnTo>
                    <a:pt x="549" y="10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2525">
                    <a:shade val="30000"/>
                    <a:satMod val="115000"/>
                  </a:srgbClr>
                </a:gs>
                <a:gs pos="50000">
                  <a:srgbClr val="F02525">
                    <a:shade val="67500"/>
                    <a:satMod val="115000"/>
                  </a:srgbClr>
                </a:gs>
                <a:gs pos="100000">
                  <a:srgbClr val="F02525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27000" dist="1016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25"/>
            <p:cNvSpPr/>
            <p:nvPr/>
          </p:nvSpPr>
          <p:spPr bwMode="auto">
            <a:xfrm>
              <a:off x="4335799" y="3430849"/>
              <a:ext cx="3502430" cy="1097170"/>
            </a:xfrm>
            <a:custGeom>
              <a:avLst/>
              <a:gdLst>
                <a:gd name="T0" fmla="*/ 764 w 764"/>
                <a:gd name="T1" fmla="*/ 0 h 237"/>
                <a:gd name="T2" fmla="*/ 0 w 764"/>
                <a:gd name="T3" fmla="*/ 0 h 237"/>
                <a:gd name="T4" fmla="*/ 0 w 764"/>
                <a:gd name="T5" fmla="*/ 140 h 237"/>
                <a:gd name="T6" fmla="*/ 764 w 764"/>
                <a:gd name="T7" fmla="*/ 140 h 237"/>
                <a:gd name="T8" fmla="*/ 764 w 764"/>
                <a:gd name="T9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237">
                  <a:moveTo>
                    <a:pt x="764" y="0"/>
                  </a:moveTo>
                  <a:cubicBezTo>
                    <a:pt x="511" y="97"/>
                    <a:pt x="254" y="97"/>
                    <a:pt x="0" y="0"/>
                  </a:cubicBezTo>
                  <a:cubicBezTo>
                    <a:pt x="0" y="47"/>
                    <a:pt x="0" y="93"/>
                    <a:pt x="0" y="140"/>
                  </a:cubicBezTo>
                  <a:cubicBezTo>
                    <a:pt x="254" y="237"/>
                    <a:pt x="511" y="237"/>
                    <a:pt x="764" y="140"/>
                  </a:cubicBezTo>
                  <a:cubicBezTo>
                    <a:pt x="764" y="93"/>
                    <a:pt x="764" y="47"/>
                    <a:pt x="764" y="0"/>
                  </a:cubicBezTo>
                  <a:close/>
                </a:path>
              </a:pathLst>
            </a:custGeom>
            <a:solidFill>
              <a:srgbClr val="F91515"/>
            </a:solidFill>
            <a:ln>
              <a:noFill/>
            </a:ln>
            <a:effectLst>
              <a:outerShdw blurRad="127000" dist="1016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834173" y="2156072"/>
              <a:ext cx="286073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400" b="1" dirty="0" smtClean="0">
                  <a:solidFill>
                    <a:srgbClr val="C55A11"/>
                  </a:solidFill>
                  <a:latin typeface="微软雅黑" pitchFamily="34" charset="-122"/>
                  <a:ea typeface="微软雅黑" pitchFamily="34" charset="-122"/>
                </a:rPr>
                <a:t>THANK</a:t>
              </a:r>
            </a:p>
            <a:p>
              <a:r>
                <a:rPr lang="en-US" altLang="zh-CN" sz="4400" b="1" dirty="0" smtClean="0">
                  <a:solidFill>
                    <a:srgbClr val="C55A11"/>
                  </a:solidFill>
                  <a:latin typeface="微软雅黑" pitchFamily="34" charset="-122"/>
                  <a:ea typeface="微软雅黑" pitchFamily="34" charset="-122"/>
                </a:rPr>
                <a:t>    YOU !!!</a:t>
              </a:r>
              <a:endParaRPr lang="zh-CN" altLang="en-US" sz="4400" dirty="0">
                <a:solidFill>
                  <a:srgbClr val="C55A1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597239" y="565767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painful feeling as the shoulder abduces or elevates to a certain degree or position 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组合 17"/>
          <p:cNvGrpSpPr/>
          <p:nvPr/>
        </p:nvGrpSpPr>
        <p:grpSpPr>
          <a:xfrm>
            <a:off x="4514750" y="0"/>
            <a:ext cx="3873881" cy="1758329"/>
            <a:chOff x="4514750" y="0"/>
            <a:chExt cx="3873881" cy="1758329"/>
          </a:xfrm>
        </p:grpSpPr>
        <p:sp>
          <p:nvSpPr>
            <p:cNvPr id="19" name="矩形 18"/>
            <p:cNvSpPr/>
            <p:nvPr/>
          </p:nvSpPr>
          <p:spPr>
            <a:xfrm>
              <a:off x="4514750" y="1111998"/>
              <a:ext cx="38738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Typical syndromes</a:t>
              </a:r>
              <a:endParaRPr lang="zh-CN" alt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直接连接符 19"/>
            <p:cNvCxnSpPr>
              <a:stCxn id="21" idx="4"/>
              <a:endCxn id="22" idx="4"/>
            </p:cNvCxnSpPr>
            <p:nvPr/>
          </p:nvCxnSpPr>
          <p:spPr>
            <a:xfrm>
              <a:off x="6110728" y="133446"/>
              <a:ext cx="12193" cy="9178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6044005" y="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056198" y="91789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 descr="20140219105910-1757872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1954" y="1804306"/>
            <a:ext cx="4828407" cy="3234266"/>
          </a:xfrm>
          <a:prstGeom prst="rect">
            <a:avLst/>
          </a:prstGeom>
        </p:spPr>
      </p:pic>
      <p:pic>
        <p:nvPicPr>
          <p:cNvPr id="24" name="图片 23" descr="6f3c00f1g76379953b205&amp;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0223" y="1805243"/>
            <a:ext cx="4445000" cy="336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等腰三角形 27"/>
          <p:cNvSpPr/>
          <p:nvPr/>
        </p:nvSpPr>
        <p:spPr>
          <a:xfrm rot="9235228">
            <a:off x="10706834" y="5337747"/>
            <a:ext cx="714375" cy="712138"/>
          </a:xfrm>
          <a:prstGeom prst="triangle">
            <a:avLst/>
          </a:prstGeom>
          <a:gradFill flip="none" rotWithShape="1">
            <a:gsLst>
              <a:gs pos="65000">
                <a:schemeClr val="accent1">
                  <a:lumMod val="5000"/>
                  <a:lumOff val="9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9235228">
            <a:off x="10697542" y="5340703"/>
            <a:ext cx="714375" cy="712138"/>
          </a:xfrm>
          <a:prstGeom prst="triangle">
            <a:avLst/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37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81077" y="2378779"/>
            <a:ext cx="73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1</a:t>
            </a:r>
            <a:endParaRPr lang="zh-CN" altLang="en-US" sz="7200" dirty="0" smtClean="0">
              <a:solidFill>
                <a:schemeClr val="accent2">
                  <a:lumMod val="75000"/>
                </a:schemeClr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117909" y="2528888"/>
            <a:ext cx="0" cy="90011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370148" y="3731329"/>
            <a:ext cx="73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2</a:t>
            </a:r>
            <a:endParaRPr lang="zh-CN" altLang="en-US" sz="7200" dirty="0" smtClean="0">
              <a:solidFill>
                <a:schemeClr val="accent2">
                  <a:lumMod val="75000"/>
                </a:schemeClr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106980" y="3881438"/>
            <a:ext cx="0" cy="90011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370148" y="5233988"/>
            <a:ext cx="73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rPr>
              <a:t>3</a:t>
            </a:r>
            <a:endParaRPr lang="zh-CN" altLang="en-US" sz="7200" dirty="0" smtClean="0">
              <a:solidFill>
                <a:schemeClr val="accent2">
                  <a:lumMod val="75000"/>
                </a:schemeClr>
              </a:solidFill>
              <a:latin typeface="方正超粗黑_GBK" panose="03000509000000000000" pitchFamily="65" charset="-122"/>
              <a:ea typeface="方正超粗黑_GBK" panose="03000509000000000000" pitchFamily="65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106980" y="5384097"/>
            <a:ext cx="0" cy="900112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04079" y="2595329"/>
            <a:ext cx="4925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Osteophyma</a:t>
            </a: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come into being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04079" y="3967792"/>
            <a:ext cx="4925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Synovial bursa becomes inflamed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04079" y="5417200"/>
            <a:ext cx="4925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Rotator cuff is impaired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7600950" y="2277584"/>
            <a:ext cx="2843633" cy="1905234"/>
          </a:xfrm>
          <a:prstGeom prst="wedgeEllipseCallou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2"/>
          <p:cNvGrpSpPr/>
          <p:nvPr/>
        </p:nvGrpSpPr>
        <p:grpSpPr>
          <a:xfrm>
            <a:off x="8798192" y="3803992"/>
            <a:ext cx="2832705" cy="1828978"/>
            <a:chOff x="3176812" y="2273198"/>
            <a:chExt cx="2641825" cy="2726239"/>
          </a:xfrm>
        </p:grpSpPr>
        <p:sp>
          <p:nvSpPr>
            <p:cNvPr id="25" name="椭圆 24"/>
            <p:cNvSpPr/>
            <p:nvPr/>
          </p:nvSpPr>
          <p:spPr>
            <a:xfrm>
              <a:off x="3176812" y="2273198"/>
              <a:ext cx="2641825" cy="2726239"/>
            </a:xfrm>
            <a:prstGeom prst="ellipse">
              <a:avLst/>
            </a:prstGeom>
            <a:gradFill flip="none" rotWithShape="1">
              <a:gsLst>
                <a:gs pos="57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254000" dir="7200000" sx="99000" sy="99000" algn="tr" rotWithShape="0">
                <a:prstClr val="black">
                  <a:alpha val="3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268970" y="2368299"/>
              <a:ext cx="2457512" cy="2536036"/>
            </a:xfrm>
            <a:prstGeom prst="ellipse">
              <a:avLst/>
            </a:prstGeom>
            <a:gradFill flip="none" rotWithShape="1">
              <a:gsLst>
                <a:gs pos="49000">
                  <a:schemeClr val="accent1">
                    <a:lumMod val="5000"/>
                    <a:lumOff val="95000"/>
                  </a:schemeClr>
                </a:gs>
                <a:gs pos="92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30"/>
          <p:cNvGrpSpPr/>
          <p:nvPr/>
        </p:nvGrpSpPr>
        <p:grpSpPr>
          <a:xfrm>
            <a:off x="4514750" y="0"/>
            <a:ext cx="1674894" cy="1819884"/>
            <a:chOff x="4514750" y="0"/>
            <a:chExt cx="1674894" cy="1819884"/>
          </a:xfrm>
        </p:grpSpPr>
        <p:sp>
          <p:nvSpPr>
            <p:cNvPr id="32" name="矩形 31"/>
            <p:cNvSpPr/>
            <p:nvPr/>
          </p:nvSpPr>
          <p:spPr>
            <a:xfrm>
              <a:off x="4514750" y="1111998"/>
              <a:ext cx="132600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SAIS</a:t>
              </a:r>
              <a:endParaRPr lang="zh-CN" alt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直接连接符 32"/>
            <p:cNvCxnSpPr>
              <a:stCxn id="34" idx="4"/>
              <a:endCxn id="35" idx="4"/>
            </p:cNvCxnSpPr>
            <p:nvPr/>
          </p:nvCxnSpPr>
          <p:spPr>
            <a:xfrm>
              <a:off x="6110728" y="133446"/>
              <a:ext cx="12193" cy="91789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椭圆 33"/>
            <p:cNvSpPr/>
            <p:nvPr/>
          </p:nvSpPr>
          <p:spPr>
            <a:xfrm>
              <a:off x="6044005" y="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6056198" y="91789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 descr="360截图20160526232859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7150" y="2197510"/>
            <a:ext cx="4514850" cy="2676525"/>
          </a:xfrm>
          <a:prstGeom prst="rect">
            <a:avLst/>
          </a:prstGeom>
        </p:spPr>
      </p:pic>
      <p:pic>
        <p:nvPicPr>
          <p:cNvPr id="30" name="图片 29" descr="20141107132352_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955" y="2216713"/>
            <a:ext cx="5838825" cy="2867025"/>
          </a:xfrm>
          <a:prstGeom prst="rect">
            <a:avLst/>
          </a:prstGeom>
        </p:spPr>
      </p:pic>
      <p:pic>
        <p:nvPicPr>
          <p:cNvPr id="36" name="图片 35" descr="2011221210912112.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2618" y="3306557"/>
            <a:ext cx="2857500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99284" y="2233980"/>
            <a:ext cx="2056459" cy="1988085"/>
            <a:chOff x="1488310" y="1579494"/>
            <a:chExt cx="1462729" cy="1414094"/>
          </a:xfrm>
        </p:grpSpPr>
        <p:grpSp>
          <p:nvGrpSpPr>
            <p:cNvPr id="3" name="组合 2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534373" y="2025206"/>
              <a:ext cx="1416666" cy="459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Reasons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graphicFrame>
        <p:nvGraphicFramePr>
          <p:cNvPr id="12" name="图表 11"/>
          <p:cNvGraphicFramePr/>
          <p:nvPr/>
        </p:nvGraphicFramePr>
        <p:xfrm>
          <a:off x="2086475" y="978435"/>
          <a:ext cx="5376210" cy="378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等腰三角形 12"/>
          <p:cNvSpPr/>
          <p:nvPr/>
        </p:nvSpPr>
        <p:spPr>
          <a:xfrm rot="19379487">
            <a:off x="4834978" y="1838537"/>
            <a:ext cx="357187" cy="300038"/>
          </a:xfrm>
          <a:prstGeom prst="triangl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2302763">
            <a:off x="6808774" y="1855475"/>
            <a:ext cx="357187" cy="300038"/>
          </a:xfrm>
          <a:prstGeom prst="triangl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6098573">
            <a:off x="7326368" y="3606362"/>
            <a:ext cx="357187" cy="300038"/>
          </a:xfrm>
          <a:prstGeom prst="triangl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10800000">
            <a:off x="5814729" y="4693580"/>
            <a:ext cx="357187" cy="300038"/>
          </a:xfrm>
          <a:prstGeom prst="triangl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15060171">
            <a:off x="4386046" y="3628206"/>
            <a:ext cx="357187" cy="300038"/>
          </a:xfrm>
          <a:prstGeom prst="triangl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49"/>
          <p:cNvSpPr>
            <a:spLocks noEditPoints="1"/>
          </p:cNvSpPr>
          <p:nvPr/>
        </p:nvSpPr>
        <p:spPr bwMode="auto">
          <a:xfrm>
            <a:off x="4034999" y="1270999"/>
            <a:ext cx="776501" cy="864278"/>
          </a:xfrm>
          <a:custGeom>
            <a:avLst/>
            <a:gdLst>
              <a:gd name="T0" fmla="*/ 169 w 230"/>
              <a:gd name="T1" fmla="*/ 57 h 257"/>
              <a:gd name="T2" fmla="*/ 171 w 230"/>
              <a:gd name="T3" fmla="*/ 37 h 257"/>
              <a:gd name="T4" fmla="*/ 155 w 230"/>
              <a:gd name="T5" fmla="*/ 25 h 257"/>
              <a:gd name="T6" fmla="*/ 134 w 230"/>
              <a:gd name="T7" fmla="*/ 14 h 257"/>
              <a:gd name="T8" fmla="*/ 119 w 230"/>
              <a:gd name="T9" fmla="*/ 0 h 257"/>
              <a:gd name="T10" fmla="*/ 99 w 230"/>
              <a:gd name="T11" fmla="*/ 8 h 257"/>
              <a:gd name="T12" fmla="*/ 89 w 230"/>
              <a:gd name="T13" fmla="*/ 27 h 257"/>
              <a:gd name="T14" fmla="*/ 94 w 230"/>
              <a:gd name="T15" fmla="*/ 66 h 257"/>
              <a:gd name="T16" fmla="*/ 107 w 230"/>
              <a:gd name="T17" fmla="*/ 96 h 257"/>
              <a:gd name="T18" fmla="*/ 156 w 230"/>
              <a:gd name="T19" fmla="*/ 73 h 257"/>
              <a:gd name="T20" fmla="*/ 98 w 230"/>
              <a:gd name="T21" fmla="*/ 104 h 257"/>
              <a:gd name="T22" fmla="*/ 74 w 230"/>
              <a:gd name="T23" fmla="*/ 50 h 257"/>
              <a:gd name="T24" fmla="*/ 59 w 230"/>
              <a:gd name="T25" fmla="*/ 37 h 257"/>
              <a:gd name="T26" fmla="*/ 37 w 230"/>
              <a:gd name="T27" fmla="*/ 35 h 257"/>
              <a:gd name="T28" fmla="*/ 25 w 230"/>
              <a:gd name="T29" fmla="*/ 51 h 257"/>
              <a:gd name="T30" fmla="*/ 16 w 230"/>
              <a:gd name="T31" fmla="*/ 72 h 257"/>
              <a:gd name="T32" fmla="*/ 2 w 230"/>
              <a:gd name="T33" fmla="*/ 87 h 257"/>
              <a:gd name="T34" fmla="*/ 9 w 230"/>
              <a:gd name="T35" fmla="*/ 107 h 257"/>
              <a:gd name="T36" fmla="*/ 28 w 230"/>
              <a:gd name="T37" fmla="*/ 117 h 257"/>
              <a:gd name="T38" fmla="*/ 80 w 230"/>
              <a:gd name="T39" fmla="*/ 112 h 257"/>
              <a:gd name="T40" fmla="*/ 35 w 230"/>
              <a:gd name="T41" fmla="*/ 160 h 257"/>
              <a:gd name="T42" fmla="*/ 34 w 230"/>
              <a:gd name="T43" fmla="*/ 181 h 257"/>
              <a:gd name="T44" fmla="*/ 48 w 230"/>
              <a:gd name="T45" fmla="*/ 191 h 257"/>
              <a:gd name="T46" fmla="*/ 70 w 230"/>
              <a:gd name="T47" fmla="*/ 191 h 257"/>
              <a:gd name="T48" fmla="*/ 93 w 230"/>
              <a:gd name="T49" fmla="*/ 206 h 257"/>
              <a:gd name="T50" fmla="*/ 108 w 230"/>
              <a:gd name="T51" fmla="*/ 203 h 257"/>
              <a:gd name="T52" fmla="*/ 120 w 230"/>
              <a:gd name="T53" fmla="*/ 180 h 257"/>
              <a:gd name="T54" fmla="*/ 116 w 230"/>
              <a:gd name="T55" fmla="*/ 150 h 257"/>
              <a:gd name="T56" fmla="*/ 102 w 230"/>
              <a:gd name="T57" fmla="*/ 113 h 257"/>
              <a:gd name="T58" fmla="*/ 61 w 230"/>
              <a:gd name="T59" fmla="*/ 131 h 257"/>
              <a:gd name="T60" fmla="*/ 35 w 230"/>
              <a:gd name="T61" fmla="*/ 160 h 257"/>
              <a:gd name="T62" fmla="*/ 111 w 230"/>
              <a:gd name="T63" fmla="*/ 113 h 257"/>
              <a:gd name="T64" fmla="*/ 142 w 230"/>
              <a:gd name="T65" fmla="*/ 165 h 257"/>
              <a:gd name="T66" fmla="*/ 159 w 230"/>
              <a:gd name="T67" fmla="*/ 174 h 257"/>
              <a:gd name="T68" fmla="*/ 177 w 230"/>
              <a:gd name="T69" fmla="*/ 170 h 257"/>
              <a:gd name="T70" fmla="*/ 186 w 230"/>
              <a:gd name="T71" fmla="*/ 150 h 257"/>
              <a:gd name="T72" fmla="*/ 200 w 230"/>
              <a:gd name="T73" fmla="*/ 131 h 257"/>
              <a:gd name="T74" fmla="*/ 210 w 230"/>
              <a:gd name="T75" fmla="*/ 116 h 257"/>
              <a:gd name="T76" fmla="*/ 194 w 230"/>
              <a:gd name="T77" fmla="*/ 96 h 257"/>
              <a:gd name="T78" fmla="*/ 174 w 230"/>
              <a:gd name="T79" fmla="*/ 90 h 257"/>
              <a:gd name="T80" fmla="*/ 126 w 230"/>
              <a:gd name="T81" fmla="*/ 98 h 257"/>
              <a:gd name="T82" fmla="*/ 137 w 230"/>
              <a:gd name="T83" fmla="*/ 174 h 257"/>
              <a:gd name="T84" fmla="*/ 137 w 230"/>
              <a:gd name="T85" fmla="*/ 198 h 257"/>
              <a:gd name="T86" fmla="*/ 174 w 230"/>
              <a:gd name="T87" fmla="*/ 234 h 257"/>
              <a:gd name="T88" fmla="*/ 226 w 230"/>
              <a:gd name="T89" fmla="*/ 257 h 257"/>
              <a:gd name="T90" fmla="*/ 219 w 230"/>
              <a:gd name="T91" fmla="*/ 233 h 257"/>
              <a:gd name="T92" fmla="*/ 180 w 230"/>
              <a:gd name="T93" fmla="*/ 220 h 257"/>
              <a:gd name="T94" fmla="*/ 142 w 230"/>
              <a:gd name="T95" fmla="*/ 185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30" h="257">
                <a:moveTo>
                  <a:pt x="163" y="68"/>
                </a:moveTo>
                <a:lnTo>
                  <a:pt x="163" y="68"/>
                </a:lnTo>
                <a:lnTo>
                  <a:pt x="167" y="64"/>
                </a:lnTo>
                <a:lnTo>
                  <a:pt x="169" y="57"/>
                </a:lnTo>
                <a:lnTo>
                  <a:pt x="172" y="51"/>
                </a:lnTo>
                <a:lnTo>
                  <a:pt x="172" y="43"/>
                </a:lnTo>
                <a:lnTo>
                  <a:pt x="172" y="39"/>
                </a:lnTo>
                <a:lnTo>
                  <a:pt x="171" y="37"/>
                </a:lnTo>
                <a:lnTo>
                  <a:pt x="168" y="33"/>
                </a:lnTo>
                <a:lnTo>
                  <a:pt x="164" y="30"/>
                </a:lnTo>
                <a:lnTo>
                  <a:pt x="160" y="27"/>
                </a:lnTo>
                <a:lnTo>
                  <a:pt x="155" y="25"/>
                </a:lnTo>
                <a:lnTo>
                  <a:pt x="147" y="22"/>
                </a:lnTo>
                <a:lnTo>
                  <a:pt x="139" y="22"/>
                </a:lnTo>
                <a:lnTo>
                  <a:pt x="139" y="22"/>
                </a:lnTo>
                <a:lnTo>
                  <a:pt x="134" y="14"/>
                </a:lnTo>
                <a:lnTo>
                  <a:pt x="130" y="9"/>
                </a:lnTo>
                <a:lnTo>
                  <a:pt x="126" y="5"/>
                </a:lnTo>
                <a:lnTo>
                  <a:pt x="122" y="3"/>
                </a:lnTo>
                <a:lnTo>
                  <a:pt x="119" y="0"/>
                </a:lnTo>
                <a:lnTo>
                  <a:pt x="115" y="0"/>
                </a:lnTo>
                <a:lnTo>
                  <a:pt x="108" y="1"/>
                </a:lnTo>
                <a:lnTo>
                  <a:pt x="103" y="4"/>
                </a:lnTo>
                <a:lnTo>
                  <a:pt x="99" y="8"/>
                </a:lnTo>
                <a:lnTo>
                  <a:pt x="94" y="16"/>
                </a:lnTo>
                <a:lnTo>
                  <a:pt x="94" y="16"/>
                </a:lnTo>
                <a:lnTo>
                  <a:pt x="91" y="21"/>
                </a:lnTo>
                <a:lnTo>
                  <a:pt x="89" y="27"/>
                </a:lnTo>
                <a:lnTo>
                  <a:pt x="89" y="34"/>
                </a:lnTo>
                <a:lnTo>
                  <a:pt x="89" y="40"/>
                </a:lnTo>
                <a:lnTo>
                  <a:pt x="90" y="53"/>
                </a:lnTo>
                <a:lnTo>
                  <a:pt x="94" y="66"/>
                </a:lnTo>
                <a:lnTo>
                  <a:pt x="98" y="78"/>
                </a:lnTo>
                <a:lnTo>
                  <a:pt x="102" y="89"/>
                </a:lnTo>
                <a:lnTo>
                  <a:pt x="107" y="96"/>
                </a:lnTo>
                <a:lnTo>
                  <a:pt x="107" y="96"/>
                </a:lnTo>
                <a:lnTo>
                  <a:pt x="113" y="95"/>
                </a:lnTo>
                <a:lnTo>
                  <a:pt x="129" y="89"/>
                </a:lnTo>
                <a:lnTo>
                  <a:pt x="148" y="78"/>
                </a:lnTo>
                <a:lnTo>
                  <a:pt x="156" y="73"/>
                </a:lnTo>
                <a:lnTo>
                  <a:pt x="163" y="68"/>
                </a:lnTo>
                <a:lnTo>
                  <a:pt x="163" y="68"/>
                </a:lnTo>
                <a:close/>
                <a:moveTo>
                  <a:pt x="98" y="104"/>
                </a:moveTo>
                <a:lnTo>
                  <a:pt x="98" y="104"/>
                </a:lnTo>
                <a:lnTo>
                  <a:pt x="95" y="98"/>
                </a:lnTo>
                <a:lnTo>
                  <a:pt x="89" y="79"/>
                </a:lnTo>
                <a:lnTo>
                  <a:pt x="80" y="59"/>
                </a:lnTo>
                <a:lnTo>
                  <a:pt x="74" y="50"/>
                </a:lnTo>
                <a:lnTo>
                  <a:pt x="68" y="43"/>
                </a:lnTo>
                <a:lnTo>
                  <a:pt x="68" y="43"/>
                </a:lnTo>
                <a:lnTo>
                  <a:pt x="64" y="39"/>
                </a:lnTo>
                <a:lnTo>
                  <a:pt x="59" y="37"/>
                </a:lnTo>
                <a:lnTo>
                  <a:pt x="51" y="34"/>
                </a:lnTo>
                <a:lnTo>
                  <a:pt x="44" y="34"/>
                </a:lnTo>
                <a:lnTo>
                  <a:pt x="41" y="34"/>
                </a:lnTo>
                <a:lnTo>
                  <a:pt x="37" y="35"/>
                </a:lnTo>
                <a:lnTo>
                  <a:pt x="33" y="38"/>
                </a:lnTo>
                <a:lnTo>
                  <a:pt x="30" y="42"/>
                </a:lnTo>
                <a:lnTo>
                  <a:pt x="28" y="46"/>
                </a:lnTo>
                <a:lnTo>
                  <a:pt x="25" y="51"/>
                </a:lnTo>
                <a:lnTo>
                  <a:pt x="24" y="59"/>
                </a:lnTo>
                <a:lnTo>
                  <a:pt x="22" y="66"/>
                </a:lnTo>
                <a:lnTo>
                  <a:pt x="22" y="66"/>
                </a:lnTo>
                <a:lnTo>
                  <a:pt x="16" y="72"/>
                </a:lnTo>
                <a:lnTo>
                  <a:pt x="9" y="76"/>
                </a:lnTo>
                <a:lnTo>
                  <a:pt x="5" y="79"/>
                </a:lnTo>
                <a:lnTo>
                  <a:pt x="3" y="83"/>
                </a:lnTo>
                <a:lnTo>
                  <a:pt x="2" y="87"/>
                </a:lnTo>
                <a:lnTo>
                  <a:pt x="0" y="91"/>
                </a:lnTo>
                <a:lnTo>
                  <a:pt x="2" y="98"/>
                </a:lnTo>
                <a:lnTo>
                  <a:pt x="5" y="103"/>
                </a:lnTo>
                <a:lnTo>
                  <a:pt x="9" y="107"/>
                </a:lnTo>
                <a:lnTo>
                  <a:pt x="16" y="112"/>
                </a:lnTo>
                <a:lnTo>
                  <a:pt x="16" y="112"/>
                </a:lnTo>
                <a:lnTo>
                  <a:pt x="21" y="115"/>
                </a:lnTo>
                <a:lnTo>
                  <a:pt x="28" y="117"/>
                </a:lnTo>
                <a:lnTo>
                  <a:pt x="41" y="118"/>
                </a:lnTo>
                <a:lnTo>
                  <a:pt x="54" y="117"/>
                </a:lnTo>
                <a:lnTo>
                  <a:pt x="68" y="115"/>
                </a:lnTo>
                <a:lnTo>
                  <a:pt x="80" y="112"/>
                </a:lnTo>
                <a:lnTo>
                  <a:pt x="89" y="108"/>
                </a:lnTo>
                <a:lnTo>
                  <a:pt x="98" y="104"/>
                </a:lnTo>
                <a:lnTo>
                  <a:pt x="98" y="104"/>
                </a:lnTo>
                <a:close/>
                <a:moveTo>
                  <a:pt x="35" y="160"/>
                </a:moveTo>
                <a:lnTo>
                  <a:pt x="35" y="160"/>
                </a:lnTo>
                <a:lnTo>
                  <a:pt x="34" y="168"/>
                </a:lnTo>
                <a:lnTo>
                  <a:pt x="33" y="174"/>
                </a:lnTo>
                <a:lnTo>
                  <a:pt x="34" y="181"/>
                </a:lnTo>
                <a:lnTo>
                  <a:pt x="38" y="186"/>
                </a:lnTo>
                <a:lnTo>
                  <a:pt x="41" y="189"/>
                </a:lnTo>
                <a:lnTo>
                  <a:pt x="44" y="190"/>
                </a:lnTo>
                <a:lnTo>
                  <a:pt x="48" y="191"/>
                </a:lnTo>
                <a:lnTo>
                  <a:pt x="55" y="193"/>
                </a:lnTo>
                <a:lnTo>
                  <a:pt x="61" y="193"/>
                </a:lnTo>
                <a:lnTo>
                  <a:pt x="70" y="191"/>
                </a:lnTo>
                <a:lnTo>
                  <a:pt x="70" y="191"/>
                </a:lnTo>
                <a:lnTo>
                  <a:pt x="76" y="196"/>
                </a:lnTo>
                <a:lnTo>
                  <a:pt x="82" y="200"/>
                </a:lnTo>
                <a:lnTo>
                  <a:pt x="87" y="204"/>
                </a:lnTo>
                <a:lnTo>
                  <a:pt x="93" y="206"/>
                </a:lnTo>
                <a:lnTo>
                  <a:pt x="96" y="206"/>
                </a:lnTo>
                <a:lnTo>
                  <a:pt x="100" y="206"/>
                </a:lnTo>
                <a:lnTo>
                  <a:pt x="104" y="204"/>
                </a:lnTo>
                <a:lnTo>
                  <a:pt x="108" y="203"/>
                </a:lnTo>
                <a:lnTo>
                  <a:pt x="113" y="198"/>
                </a:lnTo>
                <a:lnTo>
                  <a:pt x="117" y="191"/>
                </a:lnTo>
                <a:lnTo>
                  <a:pt x="120" y="185"/>
                </a:lnTo>
                <a:lnTo>
                  <a:pt x="120" y="180"/>
                </a:lnTo>
                <a:lnTo>
                  <a:pt x="120" y="180"/>
                </a:lnTo>
                <a:lnTo>
                  <a:pt x="120" y="170"/>
                </a:lnTo>
                <a:lnTo>
                  <a:pt x="119" y="160"/>
                </a:lnTo>
                <a:lnTo>
                  <a:pt x="116" y="150"/>
                </a:lnTo>
                <a:lnTo>
                  <a:pt x="112" y="138"/>
                </a:lnTo>
                <a:lnTo>
                  <a:pt x="104" y="120"/>
                </a:lnTo>
                <a:lnTo>
                  <a:pt x="102" y="113"/>
                </a:lnTo>
                <a:lnTo>
                  <a:pt x="102" y="113"/>
                </a:lnTo>
                <a:lnTo>
                  <a:pt x="93" y="116"/>
                </a:lnTo>
                <a:lnTo>
                  <a:pt x="83" y="120"/>
                </a:lnTo>
                <a:lnTo>
                  <a:pt x="72" y="125"/>
                </a:lnTo>
                <a:lnTo>
                  <a:pt x="61" y="131"/>
                </a:lnTo>
                <a:lnTo>
                  <a:pt x="51" y="139"/>
                </a:lnTo>
                <a:lnTo>
                  <a:pt x="42" y="150"/>
                </a:lnTo>
                <a:lnTo>
                  <a:pt x="38" y="155"/>
                </a:lnTo>
                <a:lnTo>
                  <a:pt x="35" y="160"/>
                </a:lnTo>
                <a:lnTo>
                  <a:pt x="35" y="160"/>
                </a:lnTo>
                <a:close/>
                <a:moveTo>
                  <a:pt x="107" y="107"/>
                </a:moveTo>
                <a:lnTo>
                  <a:pt x="107" y="107"/>
                </a:lnTo>
                <a:lnTo>
                  <a:pt x="111" y="113"/>
                </a:lnTo>
                <a:lnTo>
                  <a:pt x="119" y="131"/>
                </a:lnTo>
                <a:lnTo>
                  <a:pt x="130" y="151"/>
                </a:lnTo>
                <a:lnTo>
                  <a:pt x="137" y="159"/>
                </a:lnTo>
                <a:lnTo>
                  <a:pt x="142" y="165"/>
                </a:lnTo>
                <a:lnTo>
                  <a:pt x="142" y="165"/>
                </a:lnTo>
                <a:lnTo>
                  <a:pt x="146" y="169"/>
                </a:lnTo>
                <a:lnTo>
                  <a:pt x="152" y="172"/>
                </a:lnTo>
                <a:lnTo>
                  <a:pt x="159" y="174"/>
                </a:lnTo>
                <a:lnTo>
                  <a:pt x="167" y="174"/>
                </a:lnTo>
                <a:lnTo>
                  <a:pt x="171" y="174"/>
                </a:lnTo>
                <a:lnTo>
                  <a:pt x="173" y="173"/>
                </a:lnTo>
                <a:lnTo>
                  <a:pt x="177" y="170"/>
                </a:lnTo>
                <a:lnTo>
                  <a:pt x="180" y="167"/>
                </a:lnTo>
                <a:lnTo>
                  <a:pt x="184" y="163"/>
                </a:lnTo>
                <a:lnTo>
                  <a:pt x="185" y="156"/>
                </a:lnTo>
                <a:lnTo>
                  <a:pt x="186" y="150"/>
                </a:lnTo>
                <a:lnTo>
                  <a:pt x="187" y="141"/>
                </a:lnTo>
                <a:lnTo>
                  <a:pt x="187" y="141"/>
                </a:lnTo>
                <a:lnTo>
                  <a:pt x="195" y="137"/>
                </a:lnTo>
                <a:lnTo>
                  <a:pt x="200" y="131"/>
                </a:lnTo>
                <a:lnTo>
                  <a:pt x="204" y="128"/>
                </a:lnTo>
                <a:lnTo>
                  <a:pt x="207" y="124"/>
                </a:lnTo>
                <a:lnTo>
                  <a:pt x="208" y="120"/>
                </a:lnTo>
                <a:lnTo>
                  <a:pt x="210" y="116"/>
                </a:lnTo>
                <a:lnTo>
                  <a:pt x="208" y="109"/>
                </a:lnTo>
                <a:lnTo>
                  <a:pt x="204" y="104"/>
                </a:lnTo>
                <a:lnTo>
                  <a:pt x="200" y="100"/>
                </a:lnTo>
                <a:lnTo>
                  <a:pt x="194" y="96"/>
                </a:lnTo>
                <a:lnTo>
                  <a:pt x="194" y="96"/>
                </a:lnTo>
                <a:lnTo>
                  <a:pt x="187" y="92"/>
                </a:lnTo>
                <a:lnTo>
                  <a:pt x="181" y="91"/>
                </a:lnTo>
                <a:lnTo>
                  <a:pt x="174" y="90"/>
                </a:lnTo>
                <a:lnTo>
                  <a:pt x="168" y="90"/>
                </a:lnTo>
                <a:lnTo>
                  <a:pt x="154" y="91"/>
                </a:lnTo>
                <a:lnTo>
                  <a:pt x="139" y="94"/>
                </a:lnTo>
                <a:lnTo>
                  <a:pt x="126" y="98"/>
                </a:lnTo>
                <a:lnTo>
                  <a:pt x="116" y="102"/>
                </a:lnTo>
                <a:lnTo>
                  <a:pt x="107" y="107"/>
                </a:lnTo>
                <a:lnTo>
                  <a:pt x="107" y="107"/>
                </a:lnTo>
                <a:close/>
                <a:moveTo>
                  <a:pt x="137" y="174"/>
                </a:moveTo>
                <a:lnTo>
                  <a:pt x="130" y="180"/>
                </a:lnTo>
                <a:lnTo>
                  <a:pt x="130" y="180"/>
                </a:lnTo>
                <a:lnTo>
                  <a:pt x="133" y="189"/>
                </a:lnTo>
                <a:lnTo>
                  <a:pt x="137" y="198"/>
                </a:lnTo>
                <a:lnTo>
                  <a:pt x="145" y="209"/>
                </a:lnTo>
                <a:lnTo>
                  <a:pt x="158" y="222"/>
                </a:lnTo>
                <a:lnTo>
                  <a:pt x="165" y="228"/>
                </a:lnTo>
                <a:lnTo>
                  <a:pt x="174" y="234"/>
                </a:lnTo>
                <a:lnTo>
                  <a:pt x="185" y="241"/>
                </a:lnTo>
                <a:lnTo>
                  <a:pt x="197" y="247"/>
                </a:lnTo>
                <a:lnTo>
                  <a:pt x="211" y="252"/>
                </a:lnTo>
                <a:lnTo>
                  <a:pt x="226" y="257"/>
                </a:lnTo>
                <a:lnTo>
                  <a:pt x="226" y="257"/>
                </a:lnTo>
                <a:lnTo>
                  <a:pt x="230" y="234"/>
                </a:lnTo>
                <a:lnTo>
                  <a:pt x="230" y="234"/>
                </a:lnTo>
                <a:lnTo>
                  <a:pt x="219" y="233"/>
                </a:lnTo>
                <a:lnTo>
                  <a:pt x="207" y="231"/>
                </a:lnTo>
                <a:lnTo>
                  <a:pt x="197" y="229"/>
                </a:lnTo>
                <a:lnTo>
                  <a:pt x="187" y="225"/>
                </a:lnTo>
                <a:lnTo>
                  <a:pt x="180" y="220"/>
                </a:lnTo>
                <a:lnTo>
                  <a:pt x="172" y="216"/>
                </a:lnTo>
                <a:lnTo>
                  <a:pt x="159" y="204"/>
                </a:lnTo>
                <a:lnTo>
                  <a:pt x="148" y="194"/>
                </a:lnTo>
                <a:lnTo>
                  <a:pt x="142" y="185"/>
                </a:lnTo>
                <a:lnTo>
                  <a:pt x="137" y="174"/>
                </a:lnTo>
                <a:lnTo>
                  <a:pt x="137" y="174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364"/>
          <p:cNvSpPr>
            <a:spLocks noEditPoints="1"/>
          </p:cNvSpPr>
          <p:nvPr/>
        </p:nvSpPr>
        <p:spPr bwMode="auto">
          <a:xfrm>
            <a:off x="5564653" y="5035482"/>
            <a:ext cx="844022" cy="877781"/>
          </a:xfrm>
          <a:custGeom>
            <a:avLst/>
            <a:gdLst>
              <a:gd name="T0" fmla="*/ 247 w 251"/>
              <a:gd name="T1" fmla="*/ 173 h 258"/>
              <a:gd name="T2" fmla="*/ 212 w 251"/>
              <a:gd name="T3" fmla="*/ 218 h 258"/>
              <a:gd name="T4" fmla="*/ 157 w 251"/>
              <a:gd name="T5" fmla="*/ 238 h 258"/>
              <a:gd name="T6" fmla="*/ 101 w 251"/>
              <a:gd name="T7" fmla="*/ 252 h 258"/>
              <a:gd name="T8" fmla="*/ 47 w 251"/>
              <a:gd name="T9" fmla="*/ 232 h 258"/>
              <a:gd name="T10" fmla="*/ 13 w 251"/>
              <a:gd name="T11" fmla="*/ 186 h 258"/>
              <a:gd name="T12" fmla="*/ 10 w 251"/>
              <a:gd name="T13" fmla="*/ 127 h 258"/>
              <a:gd name="T14" fmla="*/ 14 w 251"/>
              <a:gd name="T15" fmla="*/ 70 h 258"/>
              <a:gd name="T16" fmla="*/ 49 w 251"/>
              <a:gd name="T17" fmla="*/ 23 h 258"/>
              <a:gd name="T18" fmla="*/ 114 w 251"/>
              <a:gd name="T19" fmla="*/ 1 h 258"/>
              <a:gd name="T20" fmla="*/ 151 w 251"/>
              <a:gd name="T21" fmla="*/ 9 h 258"/>
              <a:gd name="T22" fmla="*/ 183 w 251"/>
              <a:gd name="T23" fmla="*/ 18 h 258"/>
              <a:gd name="T24" fmla="*/ 217 w 251"/>
              <a:gd name="T25" fmla="*/ 44 h 258"/>
              <a:gd name="T26" fmla="*/ 249 w 251"/>
              <a:gd name="T27" fmla="*/ 92 h 258"/>
              <a:gd name="T28" fmla="*/ 233 w 251"/>
              <a:gd name="T29" fmla="*/ 97 h 258"/>
              <a:gd name="T30" fmla="*/ 200 w 251"/>
              <a:gd name="T31" fmla="*/ 47 h 258"/>
              <a:gd name="T32" fmla="*/ 156 w 251"/>
              <a:gd name="T33" fmla="*/ 37 h 258"/>
              <a:gd name="T34" fmla="*/ 106 w 251"/>
              <a:gd name="T35" fmla="*/ 22 h 258"/>
              <a:gd name="T36" fmla="*/ 58 w 251"/>
              <a:gd name="T37" fmla="*/ 37 h 258"/>
              <a:gd name="T38" fmla="*/ 22 w 251"/>
              <a:gd name="T39" fmla="*/ 84 h 258"/>
              <a:gd name="T40" fmla="*/ 21 w 251"/>
              <a:gd name="T41" fmla="*/ 135 h 258"/>
              <a:gd name="T42" fmla="*/ 44 w 251"/>
              <a:gd name="T43" fmla="*/ 186 h 258"/>
              <a:gd name="T44" fmla="*/ 74 w 251"/>
              <a:gd name="T45" fmla="*/ 226 h 258"/>
              <a:gd name="T46" fmla="*/ 122 w 251"/>
              <a:gd name="T47" fmla="*/ 242 h 258"/>
              <a:gd name="T48" fmla="*/ 181 w 251"/>
              <a:gd name="T49" fmla="*/ 226 h 258"/>
              <a:gd name="T50" fmla="*/ 212 w 251"/>
              <a:gd name="T51" fmla="*/ 187 h 258"/>
              <a:gd name="T52" fmla="*/ 223 w 251"/>
              <a:gd name="T53" fmla="*/ 131 h 258"/>
              <a:gd name="T54" fmla="*/ 218 w 251"/>
              <a:gd name="T55" fmla="*/ 162 h 258"/>
              <a:gd name="T56" fmla="*/ 187 w 251"/>
              <a:gd name="T57" fmla="*/ 205 h 258"/>
              <a:gd name="T58" fmla="*/ 145 w 251"/>
              <a:gd name="T59" fmla="*/ 219 h 258"/>
              <a:gd name="T60" fmla="*/ 96 w 251"/>
              <a:gd name="T61" fmla="*/ 212 h 258"/>
              <a:gd name="T62" fmla="*/ 54 w 251"/>
              <a:gd name="T63" fmla="*/ 195 h 258"/>
              <a:gd name="T64" fmla="*/ 30 w 251"/>
              <a:gd name="T65" fmla="*/ 158 h 258"/>
              <a:gd name="T66" fmla="*/ 28 w 251"/>
              <a:gd name="T67" fmla="*/ 105 h 258"/>
              <a:gd name="T68" fmla="*/ 54 w 251"/>
              <a:gd name="T69" fmla="*/ 69 h 258"/>
              <a:gd name="T70" fmla="*/ 97 w 251"/>
              <a:gd name="T71" fmla="*/ 45 h 258"/>
              <a:gd name="T72" fmla="*/ 142 w 251"/>
              <a:gd name="T73" fmla="*/ 35 h 258"/>
              <a:gd name="T74" fmla="*/ 186 w 251"/>
              <a:gd name="T75" fmla="*/ 50 h 258"/>
              <a:gd name="T76" fmla="*/ 217 w 251"/>
              <a:gd name="T77" fmla="*/ 93 h 258"/>
              <a:gd name="T78" fmla="*/ 217 w 251"/>
              <a:gd name="T79" fmla="*/ 138 h 258"/>
              <a:gd name="T80" fmla="*/ 131 w 251"/>
              <a:gd name="T81" fmla="*/ 184 h 258"/>
              <a:gd name="T82" fmla="*/ 131 w 251"/>
              <a:gd name="T83" fmla="*/ 117 h 258"/>
              <a:gd name="T84" fmla="*/ 131 w 251"/>
              <a:gd name="T85" fmla="*/ 151 h 258"/>
              <a:gd name="T86" fmla="*/ 83 w 251"/>
              <a:gd name="T87" fmla="*/ 175 h 258"/>
              <a:gd name="T88" fmla="*/ 92 w 251"/>
              <a:gd name="T89" fmla="*/ 109 h 258"/>
              <a:gd name="T90" fmla="*/ 90 w 251"/>
              <a:gd name="T91" fmla="*/ 126 h 258"/>
              <a:gd name="T92" fmla="*/ 66 w 251"/>
              <a:gd name="T93" fmla="*/ 126 h 258"/>
              <a:gd name="T94" fmla="*/ 73 w 251"/>
              <a:gd name="T95" fmla="*/ 151 h 258"/>
              <a:gd name="T96" fmla="*/ 97 w 251"/>
              <a:gd name="T97" fmla="*/ 151 h 258"/>
              <a:gd name="T98" fmla="*/ 100 w 251"/>
              <a:gd name="T99" fmla="*/ 66 h 258"/>
              <a:gd name="T100" fmla="*/ 182 w 251"/>
              <a:gd name="T101" fmla="*/ 109 h 258"/>
              <a:gd name="T102" fmla="*/ 140 w 251"/>
              <a:gd name="T103" fmla="*/ 117 h 258"/>
              <a:gd name="T104" fmla="*/ 165 w 251"/>
              <a:gd name="T105" fmla="*/ 151 h 258"/>
              <a:gd name="T106" fmla="*/ 161 w 251"/>
              <a:gd name="T107" fmla="*/ 170 h 258"/>
              <a:gd name="T108" fmla="*/ 194 w 251"/>
              <a:gd name="T109" fmla="*/ 151 h 258"/>
              <a:gd name="T110" fmla="*/ 199 w 251"/>
              <a:gd name="T111" fmla="*/ 140 h 258"/>
              <a:gd name="T112" fmla="*/ 187 w 251"/>
              <a:gd name="T113" fmla="*/ 144 h 258"/>
              <a:gd name="T114" fmla="*/ 187 w 251"/>
              <a:gd name="T115" fmla="*/ 12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" h="258">
                <a:moveTo>
                  <a:pt x="239" y="132"/>
                </a:moveTo>
                <a:lnTo>
                  <a:pt x="239" y="132"/>
                </a:lnTo>
                <a:lnTo>
                  <a:pt x="244" y="140"/>
                </a:lnTo>
                <a:lnTo>
                  <a:pt x="248" y="151"/>
                </a:lnTo>
                <a:lnTo>
                  <a:pt x="249" y="161"/>
                </a:lnTo>
                <a:lnTo>
                  <a:pt x="248" y="166"/>
                </a:lnTo>
                <a:lnTo>
                  <a:pt x="247" y="173"/>
                </a:lnTo>
                <a:lnTo>
                  <a:pt x="247" y="173"/>
                </a:lnTo>
                <a:lnTo>
                  <a:pt x="244" y="177"/>
                </a:lnTo>
                <a:lnTo>
                  <a:pt x="242" y="182"/>
                </a:lnTo>
                <a:lnTo>
                  <a:pt x="234" y="190"/>
                </a:lnTo>
                <a:lnTo>
                  <a:pt x="225" y="195"/>
                </a:lnTo>
                <a:lnTo>
                  <a:pt x="216" y="199"/>
                </a:lnTo>
                <a:lnTo>
                  <a:pt x="216" y="199"/>
                </a:lnTo>
                <a:lnTo>
                  <a:pt x="214" y="209"/>
                </a:lnTo>
                <a:lnTo>
                  <a:pt x="212" y="218"/>
                </a:lnTo>
                <a:lnTo>
                  <a:pt x="207" y="227"/>
                </a:lnTo>
                <a:lnTo>
                  <a:pt x="199" y="235"/>
                </a:lnTo>
                <a:lnTo>
                  <a:pt x="199" y="235"/>
                </a:lnTo>
                <a:lnTo>
                  <a:pt x="188" y="240"/>
                </a:lnTo>
                <a:lnTo>
                  <a:pt x="178" y="242"/>
                </a:lnTo>
                <a:lnTo>
                  <a:pt x="168" y="242"/>
                </a:lnTo>
                <a:lnTo>
                  <a:pt x="157" y="238"/>
                </a:lnTo>
                <a:lnTo>
                  <a:pt x="157" y="238"/>
                </a:lnTo>
                <a:lnTo>
                  <a:pt x="151" y="247"/>
                </a:lnTo>
                <a:lnTo>
                  <a:pt x="143" y="253"/>
                </a:lnTo>
                <a:lnTo>
                  <a:pt x="132" y="257"/>
                </a:lnTo>
                <a:lnTo>
                  <a:pt x="122" y="258"/>
                </a:lnTo>
                <a:lnTo>
                  <a:pt x="122" y="258"/>
                </a:lnTo>
                <a:lnTo>
                  <a:pt x="117" y="257"/>
                </a:lnTo>
                <a:lnTo>
                  <a:pt x="112" y="256"/>
                </a:lnTo>
                <a:lnTo>
                  <a:pt x="101" y="252"/>
                </a:lnTo>
                <a:lnTo>
                  <a:pt x="93" y="245"/>
                </a:lnTo>
                <a:lnTo>
                  <a:pt x="87" y="236"/>
                </a:lnTo>
                <a:lnTo>
                  <a:pt x="87" y="236"/>
                </a:lnTo>
                <a:lnTo>
                  <a:pt x="78" y="240"/>
                </a:lnTo>
                <a:lnTo>
                  <a:pt x="67" y="240"/>
                </a:lnTo>
                <a:lnTo>
                  <a:pt x="57" y="238"/>
                </a:lnTo>
                <a:lnTo>
                  <a:pt x="52" y="235"/>
                </a:lnTo>
                <a:lnTo>
                  <a:pt x="47" y="232"/>
                </a:lnTo>
                <a:lnTo>
                  <a:pt x="47" y="232"/>
                </a:lnTo>
                <a:lnTo>
                  <a:pt x="39" y="225"/>
                </a:lnTo>
                <a:lnTo>
                  <a:pt x="34" y="216"/>
                </a:lnTo>
                <a:lnTo>
                  <a:pt x="31" y="205"/>
                </a:lnTo>
                <a:lnTo>
                  <a:pt x="31" y="195"/>
                </a:lnTo>
                <a:lnTo>
                  <a:pt x="31" y="195"/>
                </a:lnTo>
                <a:lnTo>
                  <a:pt x="22" y="191"/>
                </a:lnTo>
                <a:lnTo>
                  <a:pt x="13" y="186"/>
                </a:lnTo>
                <a:lnTo>
                  <a:pt x="6" y="178"/>
                </a:lnTo>
                <a:lnTo>
                  <a:pt x="4" y="173"/>
                </a:lnTo>
                <a:lnTo>
                  <a:pt x="1" y="167"/>
                </a:lnTo>
                <a:lnTo>
                  <a:pt x="1" y="167"/>
                </a:lnTo>
                <a:lnTo>
                  <a:pt x="0" y="156"/>
                </a:lnTo>
                <a:lnTo>
                  <a:pt x="0" y="145"/>
                </a:lnTo>
                <a:lnTo>
                  <a:pt x="4" y="136"/>
                </a:lnTo>
                <a:lnTo>
                  <a:pt x="10" y="127"/>
                </a:lnTo>
                <a:lnTo>
                  <a:pt x="10" y="127"/>
                </a:lnTo>
                <a:lnTo>
                  <a:pt x="5" y="119"/>
                </a:lnTo>
                <a:lnTo>
                  <a:pt x="1" y="109"/>
                </a:lnTo>
                <a:lnTo>
                  <a:pt x="0" y="99"/>
                </a:lnTo>
                <a:lnTo>
                  <a:pt x="2" y="88"/>
                </a:lnTo>
                <a:lnTo>
                  <a:pt x="2" y="88"/>
                </a:lnTo>
                <a:lnTo>
                  <a:pt x="6" y="78"/>
                </a:lnTo>
                <a:lnTo>
                  <a:pt x="14" y="70"/>
                </a:lnTo>
                <a:lnTo>
                  <a:pt x="23" y="65"/>
                </a:lnTo>
                <a:lnTo>
                  <a:pt x="32" y="61"/>
                </a:lnTo>
                <a:lnTo>
                  <a:pt x="32" y="61"/>
                </a:lnTo>
                <a:lnTo>
                  <a:pt x="32" y="50"/>
                </a:lnTo>
                <a:lnTo>
                  <a:pt x="36" y="40"/>
                </a:lnTo>
                <a:lnTo>
                  <a:pt x="41" y="31"/>
                </a:lnTo>
                <a:lnTo>
                  <a:pt x="49" y="23"/>
                </a:lnTo>
                <a:lnTo>
                  <a:pt x="49" y="23"/>
                </a:lnTo>
                <a:lnTo>
                  <a:pt x="58" y="18"/>
                </a:lnTo>
                <a:lnTo>
                  <a:pt x="69" y="17"/>
                </a:lnTo>
                <a:lnTo>
                  <a:pt x="79" y="17"/>
                </a:lnTo>
                <a:lnTo>
                  <a:pt x="90" y="21"/>
                </a:lnTo>
                <a:lnTo>
                  <a:pt x="90" y="21"/>
                </a:lnTo>
                <a:lnTo>
                  <a:pt x="96" y="11"/>
                </a:lnTo>
                <a:lnTo>
                  <a:pt x="104" y="5"/>
                </a:lnTo>
                <a:lnTo>
                  <a:pt x="114" y="1"/>
                </a:lnTo>
                <a:lnTo>
                  <a:pt x="119" y="0"/>
                </a:lnTo>
                <a:lnTo>
                  <a:pt x="125" y="0"/>
                </a:lnTo>
                <a:lnTo>
                  <a:pt x="125" y="0"/>
                </a:lnTo>
                <a:lnTo>
                  <a:pt x="131" y="0"/>
                </a:lnTo>
                <a:lnTo>
                  <a:pt x="136" y="1"/>
                </a:lnTo>
                <a:lnTo>
                  <a:pt x="142" y="4"/>
                </a:lnTo>
                <a:lnTo>
                  <a:pt x="147" y="6"/>
                </a:lnTo>
                <a:lnTo>
                  <a:pt x="151" y="9"/>
                </a:lnTo>
                <a:lnTo>
                  <a:pt x="155" y="13"/>
                </a:lnTo>
                <a:lnTo>
                  <a:pt x="158" y="18"/>
                </a:lnTo>
                <a:lnTo>
                  <a:pt x="161" y="23"/>
                </a:lnTo>
                <a:lnTo>
                  <a:pt x="161" y="23"/>
                </a:lnTo>
                <a:lnTo>
                  <a:pt x="166" y="21"/>
                </a:lnTo>
                <a:lnTo>
                  <a:pt x="171" y="19"/>
                </a:lnTo>
                <a:lnTo>
                  <a:pt x="178" y="18"/>
                </a:lnTo>
                <a:lnTo>
                  <a:pt x="183" y="18"/>
                </a:lnTo>
                <a:lnTo>
                  <a:pt x="188" y="19"/>
                </a:lnTo>
                <a:lnTo>
                  <a:pt x="194" y="21"/>
                </a:lnTo>
                <a:lnTo>
                  <a:pt x="200" y="23"/>
                </a:lnTo>
                <a:lnTo>
                  <a:pt x="204" y="27"/>
                </a:lnTo>
                <a:lnTo>
                  <a:pt x="204" y="27"/>
                </a:lnTo>
                <a:lnTo>
                  <a:pt x="209" y="31"/>
                </a:lnTo>
                <a:lnTo>
                  <a:pt x="212" y="35"/>
                </a:lnTo>
                <a:lnTo>
                  <a:pt x="217" y="44"/>
                </a:lnTo>
                <a:lnTo>
                  <a:pt x="220" y="54"/>
                </a:lnTo>
                <a:lnTo>
                  <a:pt x="220" y="65"/>
                </a:lnTo>
                <a:lnTo>
                  <a:pt x="220" y="65"/>
                </a:lnTo>
                <a:lnTo>
                  <a:pt x="229" y="69"/>
                </a:lnTo>
                <a:lnTo>
                  <a:pt x="238" y="74"/>
                </a:lnTo>
                <a:lnTo>
                  <a:pt x="244" y="83"/>
                </a:lnTo>
                <a:lnTo>
                  <a:pt x="249" y="92"/>
                </a:lnTo>
                <a:lnTo>
                  <a:pt x="249" y="92"/>
                </a:lnTo>
                <a:lnTo>
                  <a:pt x="251" y="99"/>
                </a:lnTo>
                <a:lnTo>
                  <a:pt x="251" y="104"/>
                </a:lnTo>
                <a:lnTo>
                  <a:pt x="249" y="114"/>
                </a:lnTo>
                <a:lnTo>
                  <a:pt x="246" y="123"/>
                </a:lnTo>
                <a:lnTo>
                  <a:pt x="239" y="132"/>
                </a:lnTo>
                <a:lnTo>
                  <a:pt x="239" y="132"/>
                </a:lnTo>
                <a:close/>
                <a:moveTo>
                  <a:pt x="233" y="97"/>
                </a:moveTo>
                <a:lnTo>
                  <a:pt x="233" y="97"/>
                </a:lnTo>
                <a:lnTo>
                  <a:pt x="229" y="88"/>
                </a:lnTo>
                <a:lnTo>
                  <a:pt x="223" y="82"/>
                </a:lnTo>
                <a:lnTo>
                  <a:pt x="216" y="76"/>
                </a:lnTo>
                <a:lnTo>
                  <a:pt x="207" y="73"/>
                </a:lnTo>
                <a:lnTo>
                  <a:pt x="207" y="73"/>
                </a:lnTo>
                <a:lnTo>
                  <a:pt x="207" y="63"/>
                </a:lnTo>
                <a:lnTo>
                  <a:pt x="205" y="56"/>
                </a:lnTo>
                <a:lnTo>
                  <a:pt x="200" y="47"/>
                </a:lnTo>
                <a:lnTo>
                  <a:pt x="194" y="40"/>
                </a:lnTo>
                <a:lnTo>
                  <a:pt x="194" y="40"/>
                </a:lnTo>
                <a:lnTo>
                  <a:pt x="190" y="37"/>
                </a:lnTo>
                <a:lnTo>
                  <a:pt x="184" y="35"/>
                </a:lnTo>
                <a:lnTo>
                  <a:pt x="175" y="32"/>
                </a:lnTo>
                <a:lnTo>
                  <a:pt x="166" y="34"/>
                </a:lnTo>
                <a:lnTo>
                  <a:pt x="156" y="37"/>
                </a:lnTo>
                <a:lnTo>
                  <a:pt x="156" y="37"/>
                </a:lnTo>
                <a:lnTo>
                  <a:pt x="151" y="28"/>
                </a:lnTo>
                <a:lnTo>
                  <a:pt x="144" y="22"/>
                </a:lnTo>
                <a:lnTo>
                  <a:pt x="135" y="18"/>
                </a:lnTo>
                <a:lnTo>
                  <a:pt x="130" y="17"/>
                </a:lnTo>
                <a:lnTo>
                  <a:pt x="125" y="17"/>
                </a:lnTo>
                <a:lnTo>
                  <a:pt x="125" y="17"/>
                </a:lnTo>
                <a:lnTo>
                  <a:pt x="116" y="18"/>
                </a:lnTo>
                <a:lnTo>
                  <a:pt x="106" y="22"/>
                </a:lnTo>
                <a:lnTo>
                  <a:pt x="100" y="27"/>
                </a:lnTo>
                <a:lnTo>
                  <a:pt x="95" y="35"/>
                </a:lnTo>
                <a:lnTo>
                  <a:pt x="95" y="35"/>
                </a:lnTo>
                <a:lnTo>
                  <a:pt x="86" y="31"/>
                </a:lnTo>
                <a:lnTo>
                  <a:pt x="77" y="31"/>
                </a:lnTo>
                <a:lnTo>
                  <a:pt x="67" y="34"/>
                </a:lnTo>
                <a:lnTo>
                  <a:pt x="58" y="37"/>
                </a:lnTo>
                <a:lnTo>
                  <a:pt x="58" y="37"/>
                </a:lnTo>
                <a:lnTo>
                  <a:pt x="52" y="44"/>
                </a:lnTo>
                <a:lnTo>
                  <a:pt x="48" y="52"/>
                </a:lnTo>
                <a:lnTo>
                  <a:pt x="45" y="61"/>
                </a:lnTo>
                <a:lnTo>
                  <a:pt x="45" y="70"/>
                </a:lnTo>
                <a:lnTo>
                  <a:pt x="45" y="70"/>
                </a:lnTo>
                <a:lnTo>
                  <a:pt x="36" y="73"/>
                </a:lnTo>
                <a:lnTo>
                  <a:pt x="28" y="78"/>
                </a:lnTo>
                <a:lnTo>
                  <a:pt x="22" y="84"/>
                </a:lnTo>
                <a:lnTo>
                  <a:pt x="18" y="93"/>
                </a:lnTo>
                <a:lnTo>
                  <a:pt x="18" y="93"/>
                </a:lnTo>
                <a:lnTo>
                  <a:pt x="17" y="102"/>
                </a:lnTo>
                <a:lnTo>
                  <a:pt x="17" y="112"/>
                </a:lnTo>
                <a:lnTo>
                  <a:pt x="21" y="121"/>
                </a:lnTo>
                <a:lnTo>
                  <a:pt x="26" y="127"/>
                </a:lnTo>
                <a:lnTo>
                  <a:pt x="26" y="127"/>
                </a:lnTo>
                <a:lnTo>
                  <a:pt x="21" y="135"/>
                </a:lnTo>
                <a:lnTo>
                  <a:pt x="17" y="144"/>
                </a:lnTo>
                <a:lnTo>
                  <a:pt x="15" y="153"/>
                </a:lnTo>
                <a:lnTo>
                  <a:pt x="17" y="162"/>
                </a:lnTo>
                <a:lnTo>
                  <a:pt x="17" y="162"/>
                </a:lnTo>
                <a:lnTo>
                  <a:pt x="22" y="171"/>
                </a:lnTo>
                <a:lnTo>
                  <a:pt x="27" y="178"/>
                </a:lnTo>
                <a:lnTo>
                  <a:pt x="35" y="183"/>
                </a:lnTo>
                <a:lnTo>
                  <a:pt x="44" y="186"/>
                </a:lnTo>
                <a:lnTo>
                  <a:pt x="44" y="186"/>
                </a:lnTo>
                <a:lnTo>
                  <a:pt x="44" y="195"/>
                </a:lnTo>
                <a:lnTo>
                  <a:pt x="45" y="204"/>
                </a:lnTo>
                <a:lnTo>
                  <a:pt x="51" y="212"/>
                </a:lnTo>
                <a:lnTo>
                  <a:pt x="57" y="218"/>
                </a:lnTo>
                <a:lnTo>
                  <a:pt x="57" y="218"/>
                </a:lnTo>
                <a:lnTo>
                  <a:pt x="66" y="223"/>
                </a:lnTo>
                <a:lnTo>
                  <a:pt x="74" y="226"/>
                </a:lnTo>
                <a:lnTo>
                  <a:pt x="83" y="225"/>
                </a:lnTo>
                <a:lnTo>
                  <a:pt x="92" y="222"/>
                </a:lnTo>
                <a:lnTo>
                  <a:pt x="92" y="222"/>
                </a:lnTo>
                <a:lnTo>
                  <a:pt x="97" y="230"/>
                </a:lnTo>
                <a:lnTo>
                  <a:pt x="105" y="236"/>
                </a:lnTo>
                <a:lnTo>
                  <a:pt x="113" y="240"/>
                </a:lnTo>
                <a:lnTo>
                  <a:pt x="122" y="242"/>
                </a:lnTo>
                <a:lnTo>
                  <a:pt x="122" y="242"/>
                </a:lnTo>
                <a:lnTo>
                  <a:pt x="132" y="240"/>
                </a:lnTo>
                <a:lnTo>
                  <a:pt x="140" y="236"/>
                </a:lnTo>
                <a:lnTo>
                  <a:pt x="148" y="231"/>
                </a:lnTo>
                <a:lnTo>
                  <a:pt x="153" y="223"/>
                </a:lnTo>
                <a:lnTo>
                  <a:pt x="153" y="223"/>
                </a:lnTo>
                <a:lnTo>
                  <a:pt x="162" y="227"/>
                </a:lnTo>
                <a:lnTo>
                  <a:pt x="171" y="227"/>
                </a:lnTo>
                <a:lnTo>
                  <a:pt x="181" y="226"/>
                </a:lnTo>
                <a:lnTo>
                  <a:pt x="188" y="221"/>
                </a:lnTo>
                <a:lnTo>
                  <a:pt x="188" y="221"/>
                </a:lnTo>
                <a:lnTo>
                  <a:pt x="196" y="214"/>
                </a:lnTo>
                <a:lnTo>
                  <a:pt x="200" y="206"/>
                </a:lnTo>
                <a:lnTo>
                  <a:pt x="203" y="199"/>
                </a:lnTo>
                <a:lnTo>
                  <a:pt x="204" y="190"/>
                </a:lnTo>
                <a:lnTo>
                  <a:pt x="204" y="190"/>
                </a:lnTo>
                <a:lnTo>
                  <a:pt x="212" y="187"/>
                </a:lnTo>
                <a:lnTo>
                  <a:pt x="220" y="182"/>
                </a:lnTo>
                <a:lnTo>
                  <a:pt x="226" y="175"/>
                </a:lnTo>
                <a:lnTo>
                  <a:pt x="231" y="166"/>
                </a:lnTo>
                <a:lnTo>
                  <a:pt x="231" y="166"/>
                </a:lnTo>
                <a:lnTo>
                  <a:pt x="233" y="157"/>
                </a:lnTo>
                <a:lnTo>
                  <a:pt x="233" y="148"/>
                </a:lnTo>
                <a:lnTo>
                  <a:pt x="229" y="139"/>
                </a:lnTo>
                <a:lnTo>
                  <a:pt x="223" y="131"/>
                </a:lnTo>
                <a:lnTo>
                  <a:pt x="223" y="131"/>
                </a:lnTo>
                <a:lnTo>
                  <a:pt x="230" y="125"/>
                </a:lnTo>
                <a:lnTo>
                  <a:pt x="233" y="115"/>
                </a:lnTo>
                <a:lnTo>
                  <a:pt x="234" y="106"/>
                </a:lnTo>
                <a:lnTo>
                  <a:pt x="233" y="97"/>
                </a:lnTo>
                <a:lnTo>
                  <a:pt x="233" y="97"/>
                </a:lnTo>
                <a:close/>
                <a:moveTo>
                  <a:pt x="218" y="162"/>
                </a:moveTo>
                <a:lnTo>
                  <a:pt x="218" y="162"/>
                </a:lnTo>
                <a:lnTo>
                  <a:pt x="214" y="170"/>
                </a:lnTo>
                <a:lnTo>
                  <a:pt x="209" y="175"/>
                </a:lnTo>
                <a:lnTo>
                  <a:pt x="203" y="179"/>
                </a:lnTo>
                <a:lnTo>
                  <a:pt x="195" y="182"/>
                </a:lnTo>
                <a:lnTo>
                  <a:pt x="195" y="182"/>
                </a:lnTo>
                <a:lnTo>
                  <a:pt x="194" y="190"/>
                </a:lnTo>
                <a:lnTo>
                  <a:pt x="192" y="197"/>
                </a:lnTo>
                <a:lnTo>
                  <a:pt x="187" y="205"/>
                </a:lnTo>
                <a:lnTo>
                  <a:pt x="182" y="210"/>
                </a:lnTo>
                <a:lnTo>
                  <a:pt x="182" y="210"/>
                </a:lnTo>
                <a:lnTo>
                  <a:pt x="174" y="214"/>
                </a:lnTo>
                <a:lnTo>
                  <a:pt x="166" y="216"/>
                </a:lnTo>
                <a:lnTo>
                  <a:pt x="157" y="216"/>
                </a:lnTo>
                <a:lnTo>
                  <a:pt x="151" y="213"/>
                </a:lnTo>
                <a:lnTo>
                  <a:pt x="151" y="213"/>
                </a:lnTo>
                <a:lnTo>
                  <a:pt x="145" y="219"/>
                </a:lnTo>
                <a:lnTo>
                  <a:pt x="139" y="223"/>
                </a:lnTo>
                <a:lnTo>
                  <a:pt x="131" y="227"/>
                </a:lnTo>
                <a:lnTo>
                  <a:pt x="123" y="229"/>
                </a:lnTo>
                <a:lnTo>
                  <a:pt x="123" y="229"/>
                </a:lnTo>
                <a:lnTo>
                  <a:pt x="114" y="227"/>
                </a:lnTo>
                <a:lnTo>
                  <a:pt x="106" y="223"/>
                </a:lnTo>
                <a:lnTo>
                  <a:pt x="101" y="218"/>
                </a:lnTo>
                <a:lnTo>
                  <a:pt x="96" y="212"/>
                </a:lnTo>
                <a:lnTo>
                  <a:pt x="96" y="212"/>
                </a:lnTo>
                <a:lnTo>
                  <a:pt x="88" y="214"/>
                </a:lnTo>
                <a:lnTo>
                  <a:pt x="80" y="214"/>
                </a:lnTo>
                <a:lnTo>
                  <a:pt x="73" y="212"/>
                </a:lnTo>
                <a:lnTo>
                  <a:pt x="65" y="208"/>
                </a:lnTo>
                <a:lnTo>
                  <a:pt x="65" y="208"/>
                </a:lnTo>
                <a:lnTo>
                  <a:pt x="60" y="203"/>
                </a:lnTo>
                <a:lnTo>
                  <a:pt x="54" y="195"/>
                </a:lnTo>
                <a:lnTo>
                  <a:pt x="53" y="187"/>
                </a:lnTo>
                <a:lnTo>
                  <a:pt x="53" y="179"/>
                </a:lnTo>
                <a:lnTo>
                  <a:pt x="53" y="179"/>
                </a:lnTo>
                <a:lnTo>
                  <a:pt x="45" y="177"/>
                </a:lnTo>
                <a:lnTo>
                  <a:pt x="39" y="173"/>
                </a:lnTo>
                <a:lnTo>
                  <a:pt x="34" y="166"/>
                </a:lnTo>
                <a:lnTo>
                  <a:pt x="30" y="158"/>
                </a:lnTo>
                <a:lnTo>
                  <a:pt x="30" y="158"/>
                </a:lnTo>
                <a:lnTo>
                  <a:pt x="28" y="151"/>
                </a:lnTo>
                <a:lnTo>
                  <a:pt x="30" y="141"/>
                </a:lnTo>
                <a:lnTo>
                  <a:pt x="32" y="135"/>
                </a:lnTo>
                <a:lnTo>
                  <a:pt x="38" y="128"/>
                </a:lnTo>
                <a:lnTo>
                  <a:pt x="38" y="128"/>
                </a:lnTo>
                <a:lnTo>
                  <a:pt x="32" y="121"/>
                </a:lnTo>
                <a:lnTo>
                  <a:pt x="30" y="114"/>
                </a:lnTo>
                <a:lnTo>
                  <a:pt x="28" y="105"/>
                </a:lnTo>
                <a:lnTo>
                  <a:pt x="31" y="97"/>
                </a:lnTo>
                <a:lnTo>
                  <a:pt x="31" y="97"/>
                </a:lnTo>
                <a:lnTo>
                  <a:pt x="34" y="89"/>
                </a:lnTo>
                <a:lnTo>
                  <a:pt x="40" y="84"/>
                </a:lnTo>
                <a:lnTo>
                  <a:pt x="47" y="79"/>
                </a:lnTo>
                <a:lnTo>
                  <a:pt x="54" y="76"/>
                </a:lnTo>
                <a:lnTo>
                  <a:pt x="54" y="76"/>
                </a:lnTo>
                <a:lnTo>
                  <a:pt x="54" y="69"/>
                </a:lnTo>
                <a:lnTo>
                  <a:pt x="56" y="61"/>
                </a:lnTo>
                <a:lnTo>
                  <a:pt x="61" y="54"/>
                </a:lnTo>
                <a:lnTo>
                  <a:pt x="66" y="48"/>
                </a:lnTo>
                <a:lnTo>
                  <a:pt x="66" y="48"/>
                </a:lnTo>
                <a:lnTo>
                  <a:pt x="74" y="44"/>
                </a:lnTo>
                <a:lnTo>
                  <a:pt x="82" y="43"/>
                </a:lnTo>
                <a:lnTo>
                  <a:pt x="90" y="43"/>
                </a:lnTo>
                <a:lnTo>
                  <a:pt x="97" y="45"/>
                </a:lnTo>
                <a:lnTo>
                  <a:pt x="97" y="45"/>
                </a:lnTo>
                <a:lnTo>
                  <a:pt x="103" y="39"/>
                </a:lnTo>
                <a:lnTo>
                  <a:pt x="109" y="34"/>
                </a:lnTo>
                <a:lnTo>
                  <a:pt x="117" y="31"/>
                </a:lnTo>
                <a:lnTo>
                  <a:pt x="125" y="30"/>
                </a:lnTo>
                <a:lnTo>
                  <a:pt x="125" y="30"/>
                </a:lnTo>
                <a:lnTo>
                  <a:pt x="134" y="31"/>
                </a:lnTo>
                <a:lnTo>
                  <a:pt x="142" y="35"/>
                </a:lnTo>
                <a:lnTo>
                  <a:pt x="148" y="40"/>
                </a:lnTo>
                <a:lnTo>
                  <a:pt x="153" y="48"/>
                </a:lnTo>
                <a:lnTo>
                  <a:pt x="153" y="48"/>
                </a:lnTo>
                <a:lnTo>
                  <a:pt x="161" y="44"/>
                </a:lnTo>
                <a:lnTo>
                  <a:pt x="170" y="44"/>
                </a:lnTo>
                <a:lnTo>
                  <a:pt x="178" y="47"/>
                </a:lnTo>
                <a:lnTo>
                  <a:pt x="186" y="50"/>
                </a:lnTo>
                <a:lnTo>
                  <a:pt x="186" y="50"/>
                </a:lnTo>
                <a:lnTo>
                  <a:pt x="192" y="57"/>
                </a:lnTo>
                <a:lnTo>
                  <a:pt x="196" y="63"/>
                </a:lnTo>
                <a:lnTo>
                  <a:pt x="197" y="71"/>
                </a:lnTo>
                <a:lnTo>
                  <a:pt x="197" y="79"/>
                </a:lnTo>
                <a:lnTo>
                  <a:pt x="197" y="79"/>
                </a:lnTo>
                <a:lnTo>
                  <a:pt x="205" y="83"/>
                </a:lnTo>
                <a:lnTo>
                  <a:pt x="212" y="87"/>
                </a:lnTo>
                <a:lnTo>
                  <a:pt x="217" y="93"/>
                </a:lnTo>
                <a:lnTo>
                  <a:pt x="220" y="101"/>
                </a:lnTo>
                <a:lnTo>
                  <a:pt x="220" y="101"/>
                </a:lnTo>
                <a:lnTo>
                  <a:pt x="221" y="109"/>
                </a:lnTo>
                <a:lnTo>
                  <a:pt x="221" y="118"/>
                </a:lnTo>
                <a:lnTo>
                  <a:pt x="217" y="125"/>
                </a:lnTo>
                <a:lnTo>
                  <a:pt x="212" y="131"/>
                </a:lnTo>
                <a:lnTo>
                  <a:pt x="212" y="131"/>
                </a:lnTo>
                <a:lnTo>
                  <a:pt x="217" y="138"/>
                </a:lnTo>
                <a:lnTo>
                  <a:pt x="220" y="145"/>
                </a:lnTo>
                <a:lnTo>
                  <a:pt x="220" y="153"/>
                </a:lnTo>
                <a:lnTo>
                  <a:pt x="218" y="162"/>
                </a:lnTo>
                <a:lnTo>
                  <a:pt x="218" y="162"/>
                </a:lnTo>
                <a:close/>
                <a:moveTo>
                  <a:pt x="114" y="195"/>
                </a:moveTo>
                <a:lnTo>
                  <a:pt x="123" y="191"/>
                </a:lnTo>
                <a:lnTo>
                  <a:pt x="132" y="195"/>
                </a:lnTo>
                <a:lnTo>
                  <a:pt x="131" y="184"/>
                </a:lnTo>
                <a:lnTo>
                  <a:pt x="138" y="178"/>
                </a:lnTo>
                <a:lnTo>
                  <a:pt x="129" y="175"/>
                </a:lnTo>
                <a:lnTo>
                  <a:pt x="123" y="167"/>
                </a:lnTo>
                <a:lnTo>
                  <a:pt x="118" y="175"/>
                </a:lnTo>
                <a:lnTo>
                  <a:pt x="109" y="178"/>
                </a:lnTo>
                <a:lnTo>
                  <a:pt x="116" y="184"/>
                </a:lnTo>
                <a:lnTo>
                  <a:pt x="114" y="195"/>
                </a:lnTo>
                <a:close/>
                <a:moveTo>
                  <a:pt x="131" y="117"/>
                </a:moveTo>
                <a:lnTo>
                  <a:pt x="131" y="109"/>
                </a:lnTo>
                <a:lnTo>
                  <a:pt x="112" y="109"/>
                </a:lnTo>
                <a:lnTo>
                  <a:pt x="112" y="117"/>
                </a:lnTo>
                <a:lnTo>
                  <a:pt x="116" y="117"/>
                </a:lnTo>
                <a:lnTo>
                  <a:pt x="116" y="143"/>
                </a:lnTo>
                <a:lnTo>
                  <a:pt x="112" y="143"/>
                </a:lnTo>
                <a:lnTo>
                  <a:pt x="112" y="151"/>
                </a:lnTo>
                <a:lnTo>
                  <a:pt x="131" y="151"/>
                </a:lnTo>
                <a:lnTo>
                  <a:pt x="131" y="143"/>
                </a:lnTo>
                <a:lnTo>
                  <a:pt x="129" y="143"/>
                </a:lnTo>
                <a:lnTo>
                  <a:pt x="129" y="117"/>
                </a:lnTo>
                <a:lnTo>
                  <a:pt x="131" y="117"/>
                </a:lnTo>
                <a:close/>
                <a:moveTo>
                  <a:pt x="71" y="183"/>
                </a:moveTo>
                <a:lnTo>
                  <a:pt x="78" y="179"/>
                </a:lnTo>
                <a:lnTo>
                  <a:pt x="84" y="183"/>
                </a:lnTo>
                <a:lnTo>
                  <a:pt x="83" y="175"/>
                </a:lnTo>
                <a:lnTo>
                  <a:pt x="88" y="170"/>
                </a:lnTo>
                <a:lnTo>
                  <a:pt x="82" y="169"/>
                </a:lnTo>
                <a:lnTo>
                  <a:pt x="78" y="162"/>
                </a:lnTo>
                <a:lnTo>
                  <a:pt x="74" y="169"/>
                </a:lnTo>
                <a:lnTo>
                  <a:pt x="67" y="170"/>
                </a:lnTo>
                <a:lnTo>
                  <a:pt x="71" y="175"/>
                </a:lnTo>
                <a:lnTo>
                  <a:pt x="71" y="183"/>
                </a:lnTo>
                <a:close/>
                <a:moveTo>
                  <a:pt x="92" y="109"/>
                </a:moveTo>
                <a:lnTo>
                  <a:pt x="92" y="117"/>
                </a:lnTo>
                <a:lnTo>
                  <a:pt x="96" y="117"/>
                </a:lnTo>
                <a:lnTo>
                  <a:pt x="93" y="126"/>
                </a:lnTo>
                <a:lnTo>
                  <a:pt x="93" y="126"/>
                </a:lnTo>
                <a:lnTo>
                  <a:pt x="92" y="138"/>
                </a:lnTo>
                <a:lnTo>
                  <a:pt x="92" y="138"/>
                </a:lnTo>
                <a:lnTo>
                  <a:pt x="92" y="138"/>
                </a:lnTo>
                <a:lnTo>
                  <a:pt x="90" y="126"/>
                </a:lnTo>
                <a:lnTo>
                  <a:pt x="86" y="109"/>
                </a:lnTo>
                <a:lnTo>
                  <a:pt x="74" y="109"/>
                </a:lnTo>
                <a:lnTo>
                  <a:pt x="71" y="122"/>
                </a:lnTo>
                <a:lnTo>
                  <a:pt x="71" y="122"/>
                </a:lnTo>
                <a:lnTo>
                  <a:pt x="67" y="138"/>
                </a:lnTo>
                <a:lnTo>
                  <a:pt x="67" y="138"/>
                </a:lnTo>
                <a:lnTo>
                  <a:pt x="67" y="138"/>
                </a:lnTo>
                <a:lnTo>
                  <a:pt x="66" y="126"/>
                </a:lnTo>
                <a:lnTo>
                  <a:pt x="64" y="117"/>
                </a:lnTo>
                <a:lnTo>
                  <a:pt x="67" y="117"/>
                </a:lnTo>
                <a:lnTo>
                  <a:pt x="67" y="109"/>
                </a:lnTo>
                <a:lnTo>
                  <a:pt x="48" y="109"/>
                </a:lnTo>
                <a:lnTo>
                  <a:pt x="48" y="117"/>
                </a:lnTo>
                <a:lnTo>
                  <a:pt x="52" y="117"/>
                </a:lnTo>
                <a:lnTo>
                  <a:pt x="60" y="151"/>
                </a:lnTo>
                <a:lnTo>
                  <a:pt x="73" y="151"/>
                </a:lnTo>
                <a:lnTo>
                  <a:pt x="77" y="136"/>
                </a:lnTo>
                <a:lnTo>
                  <a:pt x="77" y="136"/>
                </a:lnTo>
                <a:lnTo>
                  <a:pt x="78" y="130"/>
                </a:lnTo>
                <a:lnTo>
                  <a:pt x="78" y="130"/>
                </a:lnTo>
                <a:lnTo>
                  <a:pt x="78" y="130"/>
                </a:lnTo>
                <a:lnTo>
                  <a:pt x="79" y="136"/>
                </a:lnTo>
                <a:lnTo>
                  <a:pt x="83" y="151"/>
                </a:lnTo>
                <a:lnTo>
                  <a:pt x="97" y="151"/>
                </a:lnTo>
                <a:lnTo>
                  <a:pt x="106" y="117"/>
                </a:lnTo>
                <a:lnTo>
                  <a:pt x="109" y="117"/>
                </a:lnTo>
                <a:lnTo>
                  <a:pt x="109" y="109"/>
                </a:lnTo>
                <a:lnTo>
                  <a:pt x="92" y="109"/>
                </a:lnTo>
                <a:close/>
                <a:moveTo>
                  <a:pt x="131" y="63"/>
                </a:moveTo>
                <a:lnTo>
                  <a:pt x="123" y="49"/>
                </a:lnTo>
                <a:lnTo>
                  <a:pt x="116" y="63"/>
                </a:lnTo>
                <a:lnTo>
                  <a:pt x="100" y="66"/>
                </a:lnTo>
                <a:lnTo>
                  <a:pt x="110" y="78"/>
                </a:lnTo>
                <a:lnTo>
                  <a:pt x="109" y="93"/>
                </a:lnTo>
                <a:lnTo>
                  <a:pt x="123" y="87"/>
                </a:lnTo>
                <a:lnTo>
                  <a:pt x="138" y="93"/>
                </a:lnTo>
                <a:lnTo>
                  <a:pt x="135" y="78"/>
                </a:lnTo>
                <a:lnTo>
                  <a:pt x="147" y="66"/>
                </a:lnTo>
                <a:lnTo>
                  <a:pt x="131" y="63"/>
                </a:lnTo>
                <a:close/>
                <a:moveTo>
                  <a:pt x="182" y="109"/>
                </a:moveTo>
                <a:lnTo>
                  <a:pt x="164" y="109"/>
                </a:lnTo>
                <a:lnTo>
                  <a:pt x="164" y="117"/>
                </a:lnTo>
                <a:lnTo>
                  <a:pt x="168" y="117"/>
                </a:lnTo>
                <a:lnTo>
                  <a:pt x="168" y="131"/>
                </a:lnTo>
                <a:lnTo>
                  <a:pt x="153" y="109"/>
                </a:lnTo>
                <a:lnTo>
                  <a:pt x="136" y="109"/>
                </a:lnTo>
                <a:lnTo>
                  <a:pt x="136" y="117"/>
                </a:lnTo>
                <a:lnTo>
                  <a:pt x="140" y="117"/>
                </a:lnTo>
                <a:lnTo>
                  <a:pt x="140" y="143"/>
                </a:lnTo>
                <a:lnTo>
                  <a:pt x="136" y="143"/>
                </a:lnTo>
                <a:lnTo>
                  <a:pt x="136" y="151"/>
                </a:lnTo>
                <a:lnTo>
                  <a:pt x="155" y="151"/>
                </a:lnTo>
                <a:lnTo>
                  <a:pt x="155" y="143"/>
                </a:lnTo>
                <a:lnTo>
                  <a:pt x="149" y="143"/>
                </a:lnTo>
                <a:lnTo>
                  <a:pt x="149" y="128"/>
                </a:lnTo>
                <a:lnTo>
                  <a:pt x="165" y="151"/>
                </a:lnTo>
                <a:lnTo>
                  <a:pt x="178" y="151"/>
                </a:lnTo>
                <a:lnTo>
                  <a:pt x="178" y="117"/>
                </a:lnTo>
                <a:lnTo>
                  <a:pt x="182" y="117"/>
                </a:lnTo>
                <a:lnTo>
                  <a:pt x="182" y="109"/>
                </a:lnTo>
                <a:close/>
                <a:moveTo>
                  <a:pt x="175" y="169"/>
                </a:moveTo>
                <a:lnTo>
                  <a:pt x="171" y="162"/>
                </a:lnTo>
                <a:lnTo>
                  <a:pt x="168" y="169"/>
                </a:lnTo>
                <a:lnTo>
                  <a:pt x="161" y="170"/>
                </a:lnTo>
                <a:lnTo>
                  <a:pt x="165" y="175"/>
                </a:lnTo>
                <a:lnTo>
                  <a:pt x="165" y="183"/>
                </a:lnTo>
                <a:lnTo>
                  <a:pt x="171" y="179"/>
                </a:lnTo>
                <a:lnTo>
                  <a:pt x="178" y="183"/>
                </a:lnTo>
                <a:lnTo>
                  <a:pt x="177" y="175"/>
                </a:lnTo>
                <a:lnTo>
                  <a:pt x="182" y="170"/>
                </a:lnTo>
                <a:lnTo>
                  <a:pt x="175" y="169"/>
                </a:lnTo>
                <a:close/>
                <a:moveTo>
                  <a:pt x="194" y="151"/>
                </a:moveTo>
                <a:lnTo>
                  <a:pt x="194" y="151"/>
                </a:lnTo>
                <a:lnTo>
                  <a:pt x="196" y="151"/>
                </a:lnTo>
                <a:lnTo>
                  <a:pt x="199" y="149"/>
                </a:lnTo>
                <a:lnTo>
                  <a:pt x="200" y="147"/>
                </a:lnTo>
                <a:lnTo>
                  <a:pt x="200" y="144"/>
                </a:lnTo>
                <a:lnTo>
                  <a:pt x="200" y="144"/>
                </a:lnTo>
                <a:lnTo>
                  <a:pt x="200" y="143"/>
                </a:lnTo>
                <a:lnTo>
                  <a:pt x="199" y="140"/>
                </a:lnTo>
                <a:lnTo>
                  <a:pt x="196" y="139"/>
                </a:lnTo>
                <a:lnTo>
                  <a:pt x="194" y="139"/>
                </a:lnTo>
                <a:lnTo>
                  <a:pt x="194" y="139"/>
                </a:lnTo>
                <a:lnTo>
                  <a:pt x="191" y="139"/>
                </a:lnTo>
                <a:lnTo>
                  <a:pt x="188" y="140"/>
                </a:lnTo>
                <a:lnTo>
                  <a:pt x="187" y="143"/>
                </a:lnTo>
                <a:lnTo>
                  <a:pt x="187" y="144"/>
                </a:lnTo>
                <a:lnTo>
                  <a:pt x="187" y="144"/>
                </a:lnTo>
                <a:lnTo>
                  <a:pt x="187" y="147"/>
                </a:lnTo>
                <a:lnTo>
                  <a:pt x="188" y="149"/>
                </a:lnTo>
                <a:lnTo>
                  <a:pt x="191" y="151"/>
                </a:lnTo>
                <a:lnTo>
                  <a:pt x="194" y="151"/>
                </a:lnTo>
                <a:lnTo>
                  <a:pt x="194" y="151"/>
                </a:lnTo>
                <a:close/>
                <a:moveTo>
                  <a:pt x="201" y="109"/>
                </a:moveTo>
                <a:lnTo>
                  <a:pt x="187" y="109"/>
                </a:lnTo>
                <a:lnTo>
                  <a:pt x="187" y="121"/>
                </a:lnTo>
                <a:lnTo>
                  <a:pt x="190" y="135"/>
                </a:lnTo>
                <a:lnTo>
                  <a:pt x="197" y="135"/>
                </a:lnTo>
                <a:lnTo>
                  <a:pt x="201" y="121"/>
                </a:lnTo>
                <a:lnTo>
                  <a:pt x="201" y="109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28"/>
          <p:cNvSpPr>
            <a:spLocks noEditPoints="1"/>
          </p:cNvSpPr>
          <p:nvPr/>
        </p:nvSpPr>
        <p:spPr bwMode="auto">
          <a:xfrm>
            <a:off x="7477446" y="1218033"/>
            <a:ext cx="777841" cy="857622"/>
          </a:xfrm>
          <a:custGeom>
            <a:avLst/>
            <a:gdLst>
              <a:gd name="T0" fmla="*/ 218 w 234"/>
              <a:gd name="T1" fmla="*/ 30 h 259"/>
              <a:gd name="T2" fmla="*/ 225 w 234"/>
              <a:gd name="T3" fmla="*/ 11 h 259"/>
              <a:gd name="T4" fmla="*/ 234 w 234"/>
              <a:gd name="T5" fmla="*/ 24 h 259"/>
              <a:gd name="T6" fmla="*/ 21 w 234"/>
              <a:gd name="T7" fmla="*/ 11 h 259"/>
              <a:gd name="T8" fmla="*/ 93 w 234"/>
              <a:gd name="T9" fmla="*/ 0 h 259"/>
              <a:gd name="T10" fmla="*/ 140 w 234"/>
              <a:gd name="T11" fmla="*/ 11 h 259"/>
              <a:gd name="T12" fmla="*/ 213 w 234"/>
              <a:gd name="T13" fmla="*/ 30 h 259"/>
              <a:gd name="T14" fmla="*/ 21 w 234"/>
              <a:gd name="T15" fmla="*/ 11 h 259"/>
              <a:gd name="T16" fmla="*/ 0 w 234"/>
              <a:gd name="T17" fmla="*/ 16 h 259"/>
              <a:gd name="T18" fmla="*/ 15 w 234"/>
              <a:gd name="T19" fmla="*/ 11 h 259"/>
              <a:gd name="T20" fmla="*/ 8 w 234"/>
              <a:gd name="T21" fmla="*/ 30 h 259"/>
              <a:gd name="T22" fmla="*/ 208 w 234"/>
              <a:gd name="T23" fmla="*/ 41 h 259"/>
              <a:gd name="T24" fmla="*/ 26 w 234"/>
              <a:gd name="T25" fmla="*/ 187 h 259"/>
              <a:gd name="T26" fmla="*/ 208 w 234"/>
              <a:gd name="T27" fmla="*/ 41 h 259"/>
              <a:gd name="T28" fmla="*/ 171 w 234"/>
              <a:gd name="T29" fmla="*/ 161 h 259"/>
              <a:gd name="T30" fmla="*/ 135 w 234"/>
              <a:gd name="T31" fmla="*/ 151 h 259"/>
              <a:gd name="T32" fmla="*/ 135 w 234"/>
              <a:gd name="T33" fmla="*/ 141 h 259"/>
              <a:gd name="T34" fmla="*/ 192 w 234"/>
              <a:gd name="T35" fmla="*/ 129 h 259"/>
              <a:gd name="T36" fmla="*/ 135 w 234"/>
              <a:gd name="T37" fmla="*/ 141 h 259"/>
              <a:gd name="T38" fmla="*/ 192 w 234"/>
              <a:gd name="T39" fmla="*/ 113 h 259"/>
              <a:gd name="T40" fmla="*/ 135 w 234"/>
              <a:gd name="T41" fmla="*/ 104 h 259"/>
              <a:gd name="T42" fmla="*/ 79 w 234"/>
              <a:gd name="T43" fmla="*/ 171 h 259"/>
              <a:gd name="T44" fmla="*/ 87 w 234"/>
              <a:gd name="T45" fmla="*/ 169 h 259"/>
              <a:gd name="T46" fmla="*/ 99 w 234"/>
              <a:gd name="T47" fmla="*/ 165 h 259"/>
              <a:gd name="T48" fmla="*/ 109 w 234"/>
              <a:gd name="T49" fmla="*/ 158 h 259"/>
              <a:gd name="T50" fmla="*/ 114 w 234"/>
              <a:gd name="T51" fmla="*/ 146 h 259"/>
              <a:gd name="T52" fmla="*/ 73 w 234"/>
              <a:gd name="T53" fmla="*/ 139 h 259"/>
              <a:gd name="T54" fmla="*/ 73 w 234"/>
              <a:gd name="T55" fmla="*/ 98 h 259"/>
              <a:gd name="T56" fmla="*/ 61 w 234"/>
              <a:gd name="T57" fmla="*/ 102 h 259"/>
              <a:gd name="T58" fmla="*/ 52 w 234"/>
              <a:gd name="T59" fmla="*/ 109 h 259"/>
              <a:gd name="T60" fmla="*/ 45 w 234"/>
              <a:gd name="T61" fmla="*/ 120 h 259"/>
              <a:gd name="T62" fmla="*/ 43 w 234"/>
              <a:gd name="T63" fmla="*/ 133 h 259"/>
              <a:gd name="T64" fmla="*/ 44 w 234"/>
              <a:gd name="T65" fmla="*/ 141 h 259"/>
              <a:gd name="T66" fmla="*/ 49 w 234"/>
              <a:gd name="T67" fmla="*/ 154 h 259"/>
              <a:gd name="T68" fmla="*/ 60 w 234"/>
              <a:gd name="T69" fmla="*/ 164 h 259"/>
              <a:gd name="T70" fmla="*/ 73 w 234"/>
              <a:gd name="T71" fmla="*/ 169 h 259"/>
              <a:gd name="T72" fmla="*/ 79 w 234"/>
              <a:gd name="T73" fmla="*/ 171 h 259"/>
              <a:gd name="T74" fmla="*/ 125 w 234"/>
              <a:gd name="T75" fmla="*/ 129 h 259"/>
              <a:gd name="T76" fmla="*/ 122 w 234"/>
              <a:gd name="T77" fmla="*/ 116 h 259"/>
              <a:gd name="T78" fmla="*/ 114 w 234"/>
              <a:gd name="T79" fmla="*/ 102 h 259"/>
              <a:gd name="T80" fmla="*/ 101 w 234"/>
              <a:gd name="T81" fmla="*/ 93 h 259"/>
              <a:gd name="T82" fmla="*/ 89 w 234"/>
              <a:gd name="T83" fmla="*/ 89 h 259"/>
              <a:gd name="T84" fmla="*/ 83 w 234"/>
              <a:gd name="T85" fmla="*/ 129 h 259"/>
              <a:gd name="T86" fmla="*/ 41 w 234"/>
              <a:gd name="T87" fmla="*/ 73 h 259"/>
              <a:gd name="T88" fmla="*/ 125 w 234"/>
              <a:gd name="T89" fmla="*/ 56 h 259"/>
              <a:gd name="T90" fmla="*/ 41 w 234"/>
              <a:gd name="T91" fmla="*/ 73 h 259"/>
              <a:gd name="T92" fmla="*/ 15 w 234"/>
              <a:gd name="T93" fmla="*/ 212 h 259"/>
              <a:gd name="T94" fmla="*/ 223 w 234"/>
              <a:gd name="T95" fmla="*/ 197 h 259"/>
              <a:gd name="T96" fmla="*/ 100 w 234"/>
              <a:gd name="T97" fmla="*/ 219 h 259"/>
              <a:gd name="T98" fmla="*/ 52 w 234"/>
              <a:gd name="T99" fmla="*/ 259 h 259"/>
              <a:gd name="T100" fmla="*/ 100 w 234"/>
              <a:gd name="T101" fmla="*/ 219 h 259"/>
              <a:gd name="T102" fmla="*/ 157 w 234"/>
              <a:gd name="T103" fmla="*/ 259 h 259"/>
              <a:gd name="T104" fmla="*/ 157 w 234"/>
              <a:gd name="T105" fmla="*/ 21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34" h="259">
                <a:moveTo>
                  <a:pt x="225" y="30"/>
                </a:moveTo>
                <a:lnTo>
                  <a:pt x="218" y="30"/>
                </a:lnTo>
                <a:lnTo>
                  <a:pt x="218" y="11"/>
                </a:lnTo>
                <a:lnTo>
                  <a:pt x="225" y="11"/>
                </a:lnTo>
                <a:lnTo>
                  <a:pt x="234" y="16"/>
                </a:lnTo>
                <a:lnTo>
                  <a:pt x="234" y="24"/>
                </a:lnTo>
                <a:lnTo>
                  <a:pt x="225" y="30"/>
                </a:lnTo>
                <a:close/>
                <a:moveTo>
                  <a:pt x="21" y="11"/>
                </a:moveTo>
                <a:lnTo>
                  <a:pt x="93" y="11"/>
                </a:lnTo>
                <a:lnTo>
                  <a:pt x="93" y="0"/>
                </a:lnTo>
                <a:lnTo>
                  <a:pt x="140" y="0"/>
                </a:lnTo>
                <a:lnTo>
                  <a:pt x="140" y="11"/>
                </a:lnTo>
                <a:lnTo>
                  <a:pt x="213" y="11"/>
                </a:lnTo>
                <a:lnTo>
                  <a:pt x="213" y="30"/>
                </a:lnTo>
                <a:lnTo>
                  <a:pt x="21" y="30"/>
                </a:lnTo>
                <a:lnTo>
                  <a:pt x="21" y="11"/>
                </a:lnTo>
                <a:close/>
                <a:moveTo>
                  <a:pt x="0" y="24"/>
                </a:moveTo>
                <a:lnTo>
                  <a:pt x="0" y="16"/>
                </a:lnTo>
                <a:lnTo>
                  <a:pt x="8" y="11"/>
                </a:lnTo>
                <a:lnTo>
                  <a:pt x="15" y="11"/>
                </a:lnTo>
                <a:lnTo>
                  <a:pt x="15" y="30"/>
                </a:lnTo>
                <a:lnTo>
                  <a:pt x="8" y="30"/>
                </a:lnTo>
                <a:lnTo>
                  <a:pt x="0" y="24"/>
                </a:lnTo>
                <a:close/>
                <a:moveTo>
                  <a:pt x="208" y="41"/>
                </a:moveTo>
                <a:lnTo>
                  <a:pt x="208" y="187"/>
                </a:lnTo>
                <a:lnTo>
                  <a:pt x="26" y="187"/>
                </a:lnTo>
                <a:lnTo>
                  <a:pt x="26" y="41"/>
                </a:lnTo>
                <a:lnTo>
                  <a:pt x="208" y="41"/>
                </a:lnTo>
                <a:close/>
                <a:moveTo>
                  <a:pt x="135" y="161"/>
                </a:moveTo>
                <a:lnTo>
                  <a:pt x="171" y="161"/>
                </a:lnTo>
                <a:lnTo>
                  <a:pt x="171" y="151"/>
                </a:lnTo>
                <a:lnTo>
                  <a:pt x="135" y="151"/>
                </a:lnTo>
                <a:lnTo>
                  <a:pt x="135" y="161"/>
                </a:lnTo>
                <a:close/>
                <a:moveTo>
                  <a:pt x="135" y="141"/>
                </a:moveTo>
                <a:lnTo>
                  <a:pt x="192" y="141"/>
                </a:lnTo>
                <a:lnTo>
                  <a:pt x="192" y="129"/>
                </a:lnTo>
                <a:lnTo>
                  <a:pt x="135" y="129"/>
                </a:lnTo>
                <a:lnTo>
                  <a:pt x="135" y="141"/>
                </a:lnTo>
                <a:close/>
                <a:moveTo>
                  <a:pt x="135" y="113"/>
                </a:moveTo>
                <a:lnTo>
                  <a:pt x="192" y="113"/>
                </a:lnTo>
                <a:lnTo>
                  <a:pt x="192" y="104"/>
                </a:lnTo>
                <a:lnTo>
                  <a:pt x="135" y="104"/>
                </a:lnTo>
                <a:lnTo>
                  <a:pt x="135" y="113"/>
                </a:lnTo>
                <a:close/>
                <a:moveTo>
                  <a:pt x="79" y="171"/>
                </a:moveTo>
                <a:lnTo>
                  <a:pt x="79" y="171"/>
                </a:lnTo>
                <a:lnTo>
                  <a:pt x="87" y="169"/>
                </a:lnTo>
                <a:lnTo>
                  <a:pt x="93" y="168"/>
                </a:lnTo>
                <a:lnTo>
                  <a:pt x="99" y="165"/>
                </a:lnTo>
                <a:lnTo>
                  <a:pt x="104" y="161"/>
                </a:lnTo>
                <a:lnTo>
                  <a:pt x="109" y="158"/>
                </a:lnTo>
                <a:lnTo>
                  <a:pt x="112" y="152"/>
                </a:lnTo>
                <a:lnTo>
                  <a:pt x="114" y="146"/>
                </a:lnTo>
                <a:lnTo>
                  <a:pt x="115" y="139"/>
                </a:lnTo>
                <a:lnTo>
                  <a:pt x="73" y="139"/>
                </a:lnTo>
                <a:lnTo>
                  <a:pt x="73" y="98"/>
                </a:lnTo>
                <a:lnTo>
                  <a:pt x="73" y="98"/>
                </a:lnTo>
                <a:lnTo>
                  <a:pt x="66" y="99"/>
                </a:lnTo>
                <a:lnTo>
                  <a:pt x="61" y="102"/>
                </a:lnTo>
                <a:lnTo>
                  <a:pt x="56" y="104"/>
                </a:lnTo>
                <a:lnTo>
                  <a:pt x="52" y="109"/>
                </a:lnTo>
                <a:lnTo>
                  <a:pt x="48" y="115"/>
                </a:lnTo>
                <a:lnTo>
                  <a:pt x="45" y="120"/>
                </a:lnTo>
                <a:lnTo>
                  <a:pt x="44" y="126"/>
                </a:lnTo>
                <a:lnTo>
                  <a:pt x="43" y="133"/>
                </a:lnTo>
                <a:lnTo>
                  <a:pt x="43" y="133"/>
                </a:lnTo>
                <a:lnTo>
                  <a:pt x="44" y="141"/>
                </a:lnTo>
                <a:lnTo>
                  <a:pt x="47" y="147"/>
                </a:lnTo>
                <a:lnTo>
                  <a:pt x="49" y="154"/>
                </a:lnTo>
                <a:lnTo>
                  <a:pt x="54" y="159"/>
                </a:lnTo>
                <a:lnTo>
                  <a:pt x="60" y="164"/>
                </a:lnTo>
                <a:lnTo>
                  <a:pt x="66" y="167"/>
                </a:lnTo>
                <a:lnTo>
                  <a:pt x="73" y="169"/>
                </a:lnTo>
                <a:lnTo>
                  <a:pt x="79" y="171"/>
                </a:lnTo>
                <a:lnTo>
                  <a:pt x="79" y="171"/>
                </a:lnTo>
                <a:close/>
                <a:moveTo>
                  <a:pt x="125" y="129"/>
                </a:moveTo>
                <a:lnTo>
                  <a:pt x="125" y="129"/>
                </a:lnTo>
                <a:lnTo>
                  <a:pt x="123" y="122"/>
                </a:lnTo>
                <a:lnTo>
                  <a:pt x="122" y="116"/>
                </a:lnTo>
                <a:lnTo>
                  <a:pt x="119" y="109"/>
                </a:lnTo>
                <a:lnTo>
                  <a:pt x="114" y="102"/>
                </a:lnTo>
                <a:lnTo>
                  <a:pt x="106" y="95"/>
                </a:lnTo>
                <a:lnTo>
                  <a:pt x="101" y="93"/>
                </a:lnTo>
                <a:lnTo>
                  <a:pt x="96" y="90"/>
                </a:lnTo>
                <a:lnTo>
                  <a:pt x="89" y="89"/>
                </a:lnTo>
                <a:lnTo>
                  <a:pt x="83" y="89"/>
                </a:lnTo>
                <a:lnTo>
                  <a:pt x="83" y="129"/>
                </a:lnTo>
                <a:lnTo>
                  <a:pt x="125" y="129"/>
                </a:lnTo>
                <a:close/>
                <a:moveTo>
                  <a:pt x="41" y="73"/>
                </a:moveTo>
                <a:lnTo>
                  <a:pt x="125" y="73"/>
                </a:lnTo>
                <a:lnTo>
                  <a:pt x="125" y="56"/>
                </a:lnTo>
                <a:lnTo>
                  <a:pt x="41" y="56"/>
                </a:lnTo>
                <a:lnTo>
                  <a:pt x="41" y="73"/>
                </a:lnTo>
                <a:close/>
                <a:moveTo>
                  <a:pt x="223" y="212"/>
                </a:moveTo>
                <a:lnTo>
                  <a:pt x="15" y="212"/>
                </a:lnTo>
                <a:lnTo>
                  <a:pt x="15" y="197"/>
                </a:lnTo>
                <a:lnTo>
                  <a:pt x="223" y="197"/>
                </a:lnTo>
                <a:lnTo>
                  <a:pt x="223" y="212"/>
                </a:lnTo>
                <a:close/>
                <a:moveTo>
                  <a:pt x="100" y="219"/>
                </a:moveTo>
                <a:lnTo>
                  <a:pt x="75" y="259"/>
                </a:lnTo>
                <a:lnTo>
                  <a:pt x="52" y="259"/>
                </a:lnTo>
                <a:lnTo>
                  <a:pt x="75" y="219"/>
                </a:lnTo>
                <a:lnTo>
                  <a:pt x="100" y="219"/>
                </a:lnTo>
                <a:close/>
                <a:moveTo>
                  <a:pt x="180" y="259"/>
                </a:moveTo>
                <a:lnTo>
                  <a:pt x="157" y="259"/>
                </a:lnTo>
                <a:lnTo>
                  <a:pt x="132" y="219"/>
                </a:lnTo>
                <a:lnTo>
                  <a:pt x="157" y="219"/>
                </a:lnTo>
                <a:lnTo>
                  <a:pt x="180" y="259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623478" y="5807174"/>
            <a:ext cx="5517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change of the shoulder structure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5803" y="624135"/>
            <a:ext cx="3070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Repetitive elevation at the shoulder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96984" y="728940"/>
            <a:ext cx="3006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Hemorrhage,</a:t>
            </a:r>
          </a:p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edema and the congestion and inflammation of bursa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18" descr="20140219110153-1956143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20860"/>
            <a:ext cx="5058697" cy="2876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05363" y="85728"/>
            <a:ext cx="143405" cy="1769072"/>
            <a:chOff x="3291075" y="5088928"/>
            <a:chExt cx="143405" cy="1769072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3359976" y="5088928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301034" y="569853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291075" y="655101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18208" y="2026091"/>
            <a:ext cx="2968117" cy="3062837"/>
            <a:chOff x="1918208" y="2026091"/>
            <a:chExt cx="2968117" cy="3062837"/>
          </a:xfrm>
        </p:grpSpPr>
        <p:sp>
          <p:nvSpPr>
            <p:cNvPr id="8" name="圆角矩形 7"/>
            <p:cNvSpPr/>
            <p:nvPr/>
          </p:nvSpPr>
          <p:spPr>
            <a:xfrm rot="18866618">
              <a:off x="2300716" y="3770014"/>
              <a:ext cx="1606996" cy="10315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 rot="16200000">
              <a:off x="2864376" y="2882931"/>
              <a:ext cx="1055015" cy="6381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448768" y="3442346"/>
              <a:ext cx="721904" cy="6103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221190" y="3352902"/>
              <a:ext cx="337127" cy="337127"/>
              <a:chOff x="3176814" y="2273198"/>
              <a:chExt cx="4093048" cy="5177482"/>
            </a:xfrm>
            <a:solidFill>
              <a:schemeClr val="bg1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3176814" y="2273198"/>
                <a:ext cx="4093048" cy="517748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274268" y="2396471"/>
                <a:ext cx="3898141" cy="49309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918208" y="3377977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81150" y="3377977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207389" y="4783753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245117" y="2026091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300187" y="2542656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300188" y="4365110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145238" y="4431358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170669" y="2482700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1855920" y="1952075"/>
            <a:ext cx="3166521" cy="3166521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059150" y="3972752"/>
            <a:ext cx="1611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Impacts</a:t>
            </a:r>
            <a:endParaRPr lang="zh-CN" altLang="en-US" sz="2800" b="1" dirty="0"/>
          </a:p>
        </p:txBody>
      </p:sp>
      <p:grpSp>
        <p:nvGrpSpPr>
          <p:cNvPr id="27" name="组合 26"/>
          <p:cNvGrpSpPr/>
          <p:nvPr/>
        </p:nvGrpSpPr>
        <p:grpSpPr>
          <a:xfrm>
            <a:off x="4833694" y="861967"/>
            <a:ext cx="1080565" cy="1080566"/>
            <a:chOff x="1488310" y="1579494"/>
            <a:chExt cx="1414094" cy="1414094"/>
          </a:xfrm>
        </p:grpSpPr>
        <p:grpSp>
          <p:nvGrpSpPr>
            <p:cNvPr id="28" name="组合 27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1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96000" y="2120002"/>
            <a:ext cx="1080565" cy="1080566"/>
            <a:chOff x="1488310" y="1579494"/>
            <a:chExt cx="1414094" cy="1414094"/>
          </a:xfrm>
        </p:grpSpPr>
        <p:grpSp>
          <p:nvGrpSpPr>
            <p:cNvPr id="33" name="组合 32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2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133695" y="4095661"/>
            <a:ext cx="1080565" cy="1080566"/>
            <a:chOff x="1488310" y="1579494"/>
            <a:chExt cx="1414094" cy="1414094"/>
          </a:xfrm>
        </p:grpSpPr>
        <p:grpSp>
          <p:nvGrpSpPr>
            <p:cNvPr id="38" name="组合 37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3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33693" y="5276243"/>
            <a:ext cx="1080565" cy="1080566"/>
            <a:chOff x="1488310" y="1579494"/>
            <a:chExt cx="1414094" cy="1414094"/>
          </a:xfrm>
        </p:grpSpPr>
        <p:grpSp>
          <p:nvGrpSpPr>
            <p:cNvPr id="43" name="组合 42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4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951954" y="1072316"/>
            <a:ext cx="1367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painful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138869" y="2460230"/>
            <a:ext cx="3827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project into your arm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176564" y="4374333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worsen at night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38766" y="5473005"/>
            <a:ext cx="6053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constrain the range of </a:t>
            </a:r>
          </a:p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movements at the advanced stage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3288273" y="5156942"/>
            <a:ext cx="143405" cy="1769072"/>
            <a:chOff x="3291075" y="5088928"/>
            <a:chExt cx="143405" cy="1769072"/>
          </a:xfrm>
        </p:grpSpPr>
        <p:cxnSp>
          <p:nvCxnSpPr>
            <p:cNvPr id="54" name="直接连接符 53"/>
            <p:cNvCxnSpPr/>
            <p:nvPr/>
          </p:nvCxnSpPr>
          <p:spPr>
            <a:xfrm flipH="1">
              <a:off x="3359976" y="5088928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3301034" y="569853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291075" y="655101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273986" y="0"/>
            <a:ext cx="4812739" cy="4965595"/>
            <a:chOff x="3288274" y="-851"/>
            <a:chExt cx="5464200" cy="5637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4517592" y="2828910"/>
              <a:ext cx="800864" cy="800864"/>
              <a:chOff x="3272949" y="3722523"/>
              <a:chExt cx="813408" cy="877328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272949" y="3722523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286069" y="3736674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3" name="直接连接符 2"/>
            <p:cNvCxnSpPr/>
            <p:nvPr/>
          </p:nvCxnSpPr>
          <p:spPr>
            <a:xfrm flipH="1">
              <a:off x="3357174" y="-851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298232" y="60875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288274" y="1734859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354997" y="1768221"/>
              <a:ext cx="2960078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4636278" y="1708931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17728" y="170149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6180546" y="1775654"/>
              <a:ext cx="3905" cy="101859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117728" y="2695465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937205" y="2828911"/>
              <a:ext cx="2486682" cy="2486684"/>
              <a:chOff x="1488310" y="1579494"/>
              <a:chExt cx="1414094" cy="141409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488310" y="1579494"/>
                <a:ext cx="1414094" cy="1414094"/>
                <a:chOff x="3176812" y="2273198"/>
                <a:chExt cx="2641825" cy="2726239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3176812" y="2273198"/>
                  <a:ext cx="2641825" cy="2726239"/>
                </a:xfrm>
                <a:prstGeom prst="ellipse">
                  <a:avLst/>
                </a:prstGeom>
                <a:gradFill flip="none" rotWithShape="1">
                  <a:gsLst>
                    <a:gs pos="57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effectLst>
                  <a:outerShdw blurRad="127000" dist="254000" dir="7200000" sx="99000" sy="99000" algn="tr" rotWithShape="0">
                    <a:prstClr val="black">
                      <a:alpha val="3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3268970" y="2368298"/>
                  <a:ext cx="2457512" cy="2536037"/>
                </a:xfrm>
                <a:prstGeom prst="ellipse">
                  <a:avLst/>
                </a:prstGeom>
                <a:gradFill flip="none" rotWithShape="1">
                  <a:gsLst>
                    <a:gs pos="49000">
                      <a:schemeClr val="accent1">
                        <a:lumMod val="5000"/>
                        <a:lumOff val="95000"/>
                      </a:schemeClr>
                    </a:gs>
                    <a:gs pos="92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7" name="文本框 16"/>
              <p:cNvSpPr txBox="1"/>
              <p:nvPr/>
            </p:nvSpPr>
            <p:spPr>
              <a:xfrm>
                <a:off x="1957492" y="1840234"/>
                <a:ext cx="475730" cy="100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dirty="0" smtClean="0">
                    <a:solidFill>
                      <a:schemeClr val="accent2">
                        <a:lumMod val="75000"/>
                      </a:schemeClr>
                    </a:solidFill>
                    <a:latin typeface="方正超粗黑_GBK" panose="03000509000000000000" pitchFamily="65" charset="-122"/>
                    <a:ea typeface="方正超粗黑_GBK" panose="03000509000000000000" pitchFamily="65" charset="-122"/>
                  </a:rPr>
                  <a:t>2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7398432" y="4282855"/>
              <a:ext cx="1354042" cy="1354042"/>
              <a:chOff x="3272949" y="3722523"/>
              <a:chExt cx="813408" cy="87732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272949" y="3722523"/>
                <a:ext cx="813408" cy="877328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635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286070" y="3736674"/>
                <a:ext cx="787168" cy="849026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Freeform 94"/>
            <p:cNvSpPr>
              <a:spLocks noEditPoints="1"/>
            </p:cNvSpPr>
            <p:nvPr/>
          </p:nvSpPr>
          <p:spPr bwMode="auto">
            <a:xfrm>
              <a:off x="7638634" y="4435132"/>
              <a:ext cx="873637" cy="880463"/>
            </a:xfrm>
            <a:custGeom>
              <a:avLst/>
              <a:gdLst>
                <a:gd name="T0" fmla="*/ 138 w 256"/>
                <a:gd name="T1" fmla="*/ 27 h 259"/>
                <a:gd name="T2" fmla="*/ 132 w 256"/>
                <a:gd name="T3" fmla="*/ 1 h 259"/>
                <a:gd name="T4" fmla="*/ 118 w 256"/>
                <a:gd name="T5" fmla="*/ 12 h 259"/>
                <a:gd name="T6" fmla="*/ 125 w 256"/>
                <a:gd name="T7" fmla="*/ 36 h 259"/>
                <a:gd name="T8" fmla="*/ 86 w 256"/>
                <a:gd name="T9" fmla="*/ 47 h 259"/>
                <a:gd name="T10" fmla="*/ 78 w 256"/>
                <a:gd name="T11" fmla="*/ 22 h 259"/>
                <a:gd name="T12" fmla="*/ 61 w 256"/>
                <a:gd name="T13" fmla="*/ 21 h 259"/>
                <a:gd name="T14" fmla="*/ 69 w 256"/>
                <a:gd name="T15" fmla="*/ 45 h 259"/>
                <a:gd name="T16" fmla="*/ 227 w 256"/>
                <a:gd name="T17" fmla="*/ 82 h 259"/>
                <a:gd name="T18" fmla="*/ 239 w 256"/>
                <a:gd name="T19" fmla="*/ 64 h 259"/>
                <a:gd name="T20" fmla="*/ 217 w 256"/>
                <a:gd name="T21" fmla="*/ 65 h 259"/>
                <a:gd name="T22" fmla="*/ 205 w 256"/>
                <a:gd name="T23" fmla="*/ 83 h 259"/>
                <a:gd name="T24" fmla="*/ 227 w 256"/>
                <a:gd name="T25" fmla="*/ 82 h 259"/>
                <a:gd name="T26" fmla="*/ 182 w 256"/>
                <a:gd name="T27" fmla="*/ 49 h 259"/>
                <a:gd name="T28" fmla="*/ 196 w 256"/>
                <a:gd name="T29" fmla="*/ 26 h 259"/>
                <a:gd name="T30" fmla="*/ 183 w 256"/>
                <a:gd name="T31" fmla="*/ 18 h 259"/>
                <a:gd name="T32" fmla="*/ 170 w 256"/>
                <a:gd name="T33" fmla="*/ 41 h 259"/>
                <a:gd name="T34" fmla="*/ 61 w 256"/>
                <a:gd name="T35" fmla="*/ 155 h 259"/>
                <a:gd name="T36" fmla="*/ 93 w 256"/>
                <a:gd name="T37" fmla="*/ 105 h 259"/>
                <a:gd name="T38" fmla="*/ 144 w 256"/>
                <a:gd name="T39" fmla="*/ 97 h 259"/>
                <a:gd name="T40" fmla="*/ 194 w 256"/>
                <a:gd name="T41" fmla="*/ 135 h 259"/>
                <a:gd name="T42" fmla="*/ 201 w 256"/>
                <a:gd name="T43" fmla="*/ 160 h 259"/>
                <a:gd name="T44" fmla="*/ 209 w 256"/>
                <a:gd name="T45" fmla="*/ 129 h 259"/>
                <a:gd name="T46" fmla="*/ 186 w 256"/>
                <a:gd name="T47" fmla="*/ 74 h 259"/>
                <a:gd name="T48" fmla="*/ 131 w 256"/>
                <a:gd name="T49" fmla="*/ 51 h 259"/>
                <a:gd name="T50" fmla="*/ 87 w 256"/>
                <a:gd name="T51" fmla="*/ 64 h 259"/>
                <a:gd name="T52" fmla="*/ 52 w 256"/>
                <a:gd name="T53" fmla="*/ 121 h 259"/>
                <a:gd name="T54" fmla="*/ 58 w 256"/>
                <a:gd name="T55" fmla="*/ 155 h 259"/>
                <a:gd name="T56" fmla="*/ 28 w 256"/>
                <a:gd name="T57" fmla="*/ 82 h 259"/>
                <a:gd name="T58" fmla="*/ 51 w 256"/>
                <a:gd name="T59" fmla="*/ 83 h 259"/>
                <a:gd name="T60" fmla="*/ 39 w 256"/>
                <a:gd name="T61" fmla="*/ 65 h 259"/>
                <a:gd name="T62" fmla="*/ 17 w 256"/>
                <a:gd name="T63" fmla="*/ 64 h 259"/>
                <a:gd name="T64" fmla="*/ 28 w 256"/>
                <a:gd name="T65" fmla="*/ 82 h 259"/>
                <a:gd name="T66" fmla="*/ 220 w 256"/>
                <a:gd name="T67" fmla="*/ 125 h 259"/>
                <a:gd name="T68" fmla="*/ 230 w 256"/>
                <a:gd name="T69" fmla="*/ 138 h 259"/>
                <a:gd name="T70" fmla="*/ 255 w 256"/>
                <a:gd name="T71" fmla="*/ 132 h 259"/>
                <a:gd name="T72" fmla="*/ 244 w 256"/>
                <a:gd name="T73" fmla="*/ 119 h 259"/>
                <a:gd name="T74" fmla="*/ 36 w 256"/>
                <a:gd name="T75" fmla="*/ 125 h 259"/>
                <a:gd name="T76" fmla="*/ 12 w 256"/>
                <a:gd name="T77" fmla="*/ 119 h 259"/>
                <a:gd name="T78" fmla="*/ 1 w 256"/>
                <a:gd name="T79" fmla="*/ 132 h 259"/>
                <a:gd name="T80" fmla="*/ 26 w 256"/>
                <a:gd name="T81" fmla="*/ 138 h 259"/>
                <a:gd name="T82" fmla="*/ 229 w 256"/>
                <a:gd name="T83" fmla="*/ 205 h 259"/>
                <a:gd name="T84" fmla="*/ 227 w 256"/>
                <a:gd name="T85" fmla="*/ 204 h 259"/>
                <a:gd name="T86" fmla="*/ 212 w 256"/>
                <a:gd name="T87" fmla="*/ 174 h 259"/>
                <a:gd name="T88" fmla="*/ 187 w 256"/>
                <a:gd name="T89" fmla="*/ 169 h 259"/>
                <a:gd name="T90" fmla="*/ 170 w 256"/>
                <a:gd name="T91" fmla="*/ 131 h 259"/>
                <a:gd name="T92" fmla="*/ 132 w 256"/>
                <a:gd name="T93" fmla="*/ 116 h 259"/>
                <a:gd name="T94" fmla="*/ 88 w 256"/>
                <a:gd name="T95" fmla="*/ 138 h 259"/>
                <a:gd name="T96" fmla="*/ 73 w 256"/>
                <a:gd name="T97" fmla="*/ 165 h 259"/>
                <a:gd name="T98" fmla="*/ 53 w 256"/>
                <a:gd name="T99" fmla="*/ 182 h 259"/>
                <a:gd name="T100" fmla="*/ 40 w 256"/>
                <a:gd name="T101" fmla="*/ 187 h 259"/>
                <a:gd name="T102" fmla="*/ 21 w 256"/>
                <a:gd name="T103" fmla="*/ 213 h 259"/>
                <a:gd name="T104" fmla="*/ 26 w 256"/>
                <a:gd name="T105" fmla="*/ 240 h 259"/>
                <a:gd name="T106" fmla="*/ 56 w 256"/>
                <a:gd name="T107" fmla="*/ 259 h 259"/>
                <a:gd name="T108" fmla="*/ 238 w 256"/>
                <a:gd name="T109" fmla="*/ 256 h 259"/>
                <a:gd name="T110" fmla="*/ 252 w 256"/>
                <a:gd name="T111" fmla="*/ 235 h 259"/>
                <a:gd name="T112" fmla="*/ 248 w 256"/>
                <a:gd name="T113" fmla="*/ 217 h 259"/>
                <a:gd name="T114" fmla="*/ 229 w 256"/>
                <a:gd name="T115" fmla="*/ 20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" h="259">
                  <a:moveTo>
                    <a:pt x="129" y="39"/>
                  </a:moveTo>
                  <a:lnTo>
                    <a:pt x="129" y="39"/>
                  </a:lnTo>
                  <a:lnTo>
                    <a:pt x="132" y="36"/>
                  </a:lnTo>
                  <a:lnTo>
                    <a:pt x="135" y="32"/>
                  </a:lnTo>
                  <a:lnTo>
                    <a:pt x="138" y="27"/>
                  </a:lnTo>
                  <a:lnTo>
                    <a:pt x="138" y="19"/>
                  </a:lnTo>
                  <a:lnTo>
                    <a:pt x="138" y="19"/>
                  </a:lnTo>
                  <a:lnTo>
                    <a:pt x="138" y="12"/>
                  </a:lnTo>
                  <a:lnTo>
                    <a:pt x="135" y="5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"/>
                  </a:lnTo>
                  <a:lnTo>
                    <a:pt x="121" y="5"/>
                  </a:lnTo>
                  <a:lnTo>
                    <a:pt x="118" y="12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8" y="27"/>
                  </a:lnTo>
                  <a:lnTo>
                    <a:pt x="121" y="32"/>
                  </a:lnTo>
                  <a:lnTo>
                    <a:pt x="125" y="36"/>
                  </a:lnTo>
                  <a:lnTo>
                    <a:pt x="129" y="39"/>
                  </a:lnTo>
                  <a:lnTo>
                    <a:pt x="129" y="39"/>
                  </a:lnTo>
                  <a:close/>
                  <a:moveTo>
                    <a:pt x="83" y="51"/>
                  </a:moveTo>
                  <a:lnTo>
                    <a:pt x="83" y="51"/>
                  </a:lnTo>
                  <a:lnTo>
                    <a:pt x="86" y="47"/>
                  </a:lnTo>
                  <a:lnTo>
                    <a:pt x="87" y="41"/>
                  </a:lnTo>
                  <a:lnTo>
                    <a:pt x="86" y="35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78" y="22"/>
                  </a:lnTo>
                  <a:lnTo>
                    <a:pt x="73" y="18"/>
                  </a:lnTo>
                  <a:lnTo>
                    <a:pt x="67" y="17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21"/>
                  </a:lnTo>
                  <a:lnTo>
                    <a:pt x="61" y="26"/>
                  </a:lnTo>
                  <a:lnTo>
                    <a:pt x="61" y="3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9" y="45"/>
                  </a:lnTo>
                  <a:lnTo>
                    <a:pt x="74" y="49"/>
                  </a:lnTo>
                  <a:lnTo>
                    <a:pt x="79" y="51"/>
                  </a:lnTo>
                  <a:lnTo>
                    <a:pt x="83" y="51"/>
                  </a:lnTo>
                  <a:lnTo>
                    <a:pt x="83" y="51"/>
                  </a:lnTo>
                  <a:close/>
                  <a:moveTo>
                    <a:pt x="227" y="82"/>
                  </a:moveTo>
                  <a:lnTo>
                    <a:pt x="227" y="82"/>
                  </a:lnTo>
                  <a:lnTo>
                    <a:pt x="234" y="78"/>
                  </a:lnTo>
                  <a:lnTo>
                    <a:pt x="238" y="73"/>
                  </a:lnTo>
                  <a:lnTo>
                    <a:pt x="240" y="69"/>
                  </a:lnTo>
                  <a:lnTo>
                    <a:pt x="239" y="64"/>
                  </a:lnTo>
                  <a:lnTo>
                    <a:pt x="239" y="64"/>
                  </a:lnTo>
                  <a:lnTo>
                    <a:pt x="236" y="61"/>
                  </a:lnTo>
                  <a:lnTo>
                    <a:pt x="231" y="61"/>
                  </a:lnTo>
                  <a:lnTo>
                    <a:pt x="225" y="62"/>
                  </a:lnTo>
                  <a:lnTo>
                    <a:pt x="217" y="65"/>
                  </a:lnTo>
                  <a:lnTo>
                    <a:pt x="217" y="65"/>
                  </a:lnTo>
                  <a:lnTo>
                    <a:pt x="212" y="70"/>
                  </a:lnTo>
                  <a:lnTo>
                    <a:pt x="207" y="74"/>
                  </a:lnTo>
                  <a:lnTo>
                    <a:pt x="205" y="79"/>
                  </a:lnTo>
                  <a:lnTo>
                    <a:pt x="205" y="83"/>
                  </a:lnTo>
                  <a:lnTo>
                    <a:pt x="205" y="83"/>
                  </a:lnTo>
                  <a:lnTo>
                    <a:pt x="209" y="86"/>
                  </a:lnTo>
                  <a:lnTo>
                    <a:pt x="214" y="87"/>
                  </a:lnTo>
                  <a:lnTo>
                    <a:pt x="221" y="86"/>
                  </a:lnTo>
                  <a:lnTo>
                    <a:pt x="227" y="82"/>
                  </a:lnTo>
                  <a:lnTo>
                    <a:pt x="227" y="82"/>
                  </a:lnTo>
                  <a:close/>
                  <a:moveTo>
                    <a:pt x="173" y="51"/>
                  </a:moveTo>
                  <a:lnTo>
                    <a:pt x="173" y="51"/>
                  </a:lnTo>
                  <a:lnTo>
                    <a:pt x="177" y="51"/>
                  </a:lnTo>
                  <a:lnTo>
                    <a:pt x="182" y="49"/>
                  </a:lnTo>
                  <a:lnTo>
                    <a:pt x="187" y="45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95" y="32"/>
                  </a:lnTo>
                  <a:lnTo>
                    <a:pt x="196" y="26"/>
                  </a:lnTo>
                  <a:lnTo>
                    <a:pt x="195" y="21"/>
                  </a:lnTo>
                  <a:lnTo>
                    <a:pt x="192" y="17"/>
                  </a:lnTo>
                  <a:lnTo>
                    <a:pt x="192" y="17"/>
                  </a:lnTo>
                  <a:lnTo>
                    <a:pt x="188" y="17"/>
                  </a:lnTo>
                  <a:lnTo>
                    <a:pt x="183" y="18"/>
                  </a:lnTo>
                  <a:lnTo>
                    <a:pt x="178" y="22"/>
                  </a:lnTo>
                  <a:lnTo>
                    <a:pt x="174" y="28"/>
                  </a:lnTo>
                  <a:lnTo>
                    <a:pt x="174" y="28"/>
                  </a:lnTo>
                  <a:lnTo>
                    <a:pt x="171" y="36"/>
                  </a:lnTo>
                  <a:lnTo>
                    <a:pt x="170" y="41"/>
                  </a:lnTo>
                  <a:lnTo>
                    <a:pt x="170" y="47"/>
                  </a:lnTo>
                  <a:lnTo>
                    <a:pt x="173" y="51"/>
                  </a:lnTo>
                  <a:lnTo>
                    <a:pt x="173" y="51"/>
                  </a:lnTo>
                  <a:close/>
                  <a:moveTo>
                    <a:pt x="61" y="155"/>
                  </a:moveTo>
                  <a:lnTo>
                    <a:pt x="61" y="155"/>
                  </a:lnTo>
                  <a:lnTo>
                    <a:pt x="64" y="142"/>
                  </a:lnTo>
                  <a:lnTo>
                    <a:pt x="69" y="131"/>
                  </a:lnTo>
                  <a:lnTo>
                    <a:pt x="75" y="121"/>
                  </a:lnTo>
                  <a:lnTo>
                    <a:pt x="83" y="112"/>
                  </a:lnTo>
                  <a:lnTo>
                    <a:pt x="93" y="105"/>
                  </a:lnTo>
                  <a:lnTo>
                    <a:pt x="105" y="100"/>
                  </a:lnTo>
                  <a:lnTo>
                    <a:pt x="117" y="97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44" y="97"/>
                  </a:lnTo>
                  <a:lnTo>
                    <a:pt x="157" y="101"/>
                  </a:lnTo>
                  <a:lnTo>
                    <a:pt x="169" y="106"/>
                  </a:lnTo>
                  <a:lnTo>
                    <a:pt x="178" y="114"/>
                  </a:lnTo>
                  <a:lnTo>
                    <a:pt x="187" y="123"/>
                  </a:lnTo>
                  <a:lnTo>
                    <a:pt x="194" y="135"/>
                  </a:lnTo>
                  <a:lnTo>
                    <a:pt x="197" y="147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5" y="153"/>
                  </a:lnTo>
                  <a:lnTo>
                    <a:pt x="208" y="145"/>
                  </a:lnTo>
                  <a:lnTo>
                    <a:pt x="209" y="138"/>
                  </a:lnTo>
                  <a:lnTo>
                    <a:pt x="209" y="129"/>
                  </a:lnTo>
                  <a:lnTo>
                    <a:pt x="209" y="129"/>
                  </a:lnTo>
                  <a:lnTo>
                    <a:pt x="209" y="121"/>
                  </a:lnTo>
                  <a:lnTo>
                    <a:pt x="208" y="113"/>
                  </a:lnTo>
                  <a:lnTo>
                    <a:pt x="203" y="99"/>
                  </a:lnTo>
                  <a:lnTo>
                    <a:pt x="196" y="84"/>
                  </a:lnTo>
                  <a:lnTo>
                    <a:pt x="186" y="74"/>
                  </a:lnTo>
                  <a:lnTo>
                    <a:pt x="174" y="64"/>
                  </a:lnTo>
                  <a:lnTo>
                    <a:pt x="161" y="57"/>
                  </a:lnTo>
                  <a:lnTo>
                    <a:pt x="147" y="52"/>
                  </a:lnTo>
                  <a:lnTo>
                    <a:pt x="139" y="51"/>
                  </a:lnTo>
                  <a:lnTo>
                    <a:pt x="131" y="51"/>
                  </a:lnTo>
                  <a:lnTo>
                    <a:pt x="131" y="51"/>
                  </a:lnTo>
                  <a:lnTo>
                    <a:pt x="122" y="51"/>
                  </a:lnTo>
                  <a:lnTo>
                    <a:pt x="114" y="52"/>
                  </a:lnTo>
                  <a:lnTo>
                    <a:pt x="100" y="57"/>
                  </a:lnTo>
                  <a:lnTo>
                    <a:pt x="87" y="64"/>
                  </a:lnTo>
                  <a:lnTo>
                    <a:pt x="75" y="74"/>
                  </a:lnTo>
                  <a:lnTo>
                    <a:pt x="65" y="84"/>
                  </a:lnTo>
                  <a:lnTo>
                    <a:pt x="58" y="99"/>
                  </a:lnTo>
                  <a:lnTo>
                    <a:pt x="53" y="113"/>
                  </a:lnTo>
                  <a:lnTo>
                    <a:pt x="52" y="121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2" y="136"/>
                  </a:lnTo>
                  <a:lnTo>
                    <a:pt x="53" y="143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61" y="155"/>
                  </a:lnTo>
                  <a:lnTo>
                    <a:pt x="61" y="155"/>
                  </a:lnTo>
                  <a:close/>
                  <a:moveTo>
                    <a:pt x="28" y="82"/>
                  </a:moveTo>
                  <a:lnTo>
                    <a:pt x="28" y="82"/>
                  </a:lnTo>
                  <a:lnTo>
                    <a:pt x="35" y="86"/>
                  </a:lnTo>
                  <a:lnTo>
                    <a:pt x="41" y="87"/>
                  </a:lnTo>
                  <a:lnTo>
                    <a:pt x="47" y="86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1" y="79"/>
                  </a:lnTo>
                  <a:lnTo>
                    <a:pt x="49" y="74"/>
                  </a:lnTo>
                  <a:lnTo>
                    <a:pt x="44" y="70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1" y="62"/>
                  </a:lnTo>
                  <a:lnTo>
                    <a:pt x="25" y="61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5" y="69"/>
                  </a:lnTo>
                  <a:lnTo>
                    <a:pt x="18" y="73"/>
                  </a:lnTo>
                  <a:lnTo>
                    <a:pt x="22" y="78"/>
                  </a:lnTo>
                  <a:lnTo>
                    <a:pt x="28" y="82"/>
                  </a:lnTo>
                  <a:lnTo>
                    <a:pt x="28" y="82"/>
                  </a:lnTo>
                  <a:close/>
                  <a:moveTo>
                    <a:pt x="238" y="118"/>
                  </a:moveTo>
                  <a:lnTo>
                    <a:pt x="238" y="118"/>
                  </a:lnTo>
                  <a:lnTo>
                    <a:pt x="230" y="119"/>
                  </a:lnTo>
                  <a:lnTo>
                    <a:pt x="223" y="121"/>
                  </a:lnTo>
                  <a:lnTo>
                    <a:pt x="220" y="125"/>
                  </a:lnTo>
                  <a:lnTo>
                    <a:pt x="218" y="129"/>
                  </a:lnTo>
                  <a:lnTo>
                    <a:pt x="218" y="129"/>
                  </a:lnTo>
                  <a:lnTo>
                    <a:pt x="220" y="132"/>
                  </a:lnTo>
                  <a:lnTo>
                    <a:pt x="223" y="135"/>
                  </a:lnTo>
                  <a:lnTo>
                    <a:pt x="230" y="138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44" y="138"/>
                  </a:lnTo>
                  <a:lnTo>
                    <a:pt x="251" y="135"/>
                  </a:lnTo>
                  <a:lnTo>
                    <a:pt x="255" y="132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5"/>
                  </a:lnTo>
                  <a:lnTo>
                    <a:pt x="251" y="121"/>
                  </a:lnTo>
                  <a:lnTo>
                    <a:pt x="244" y="119"/>
                  </a:lnTo>
                  <a:lnTo>
                    <a:pt x="238" y="118"/>
                  </a:lnTo>
                  <a:lnTo>
                    <a:pt x="238" y="118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6" y="125"/>
                  </a:lnTo>
                  <a:lnTo>
                    <a:pt x="32" y="121"/>
                  </a:lnTo>
                  <a:lnTo>
                    <a:pt x="26" y="119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2" y="119"/>
                  </a:lnTo>
                  <a:lnTo>
                    <a:pt x="5" y="121"/>
                  </a:lnTo>
                  <a:lnTo>
                    <a:pt x="1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" y="132"/>
                  </a:lnTo>
                  <a:lnTo>
                    <a:pt x="5" y="135"/>
                  </a:lnTo>
                  <a:lnTo>
                    <a:pt x="12" y="138"/>
                  </a:lnTo>
                  <a:lnTo>
                    <a:pt x="19" y="139"/>
                  </a:lnTo>
                  <a:lnTo>
                    <a:pt x="19" y="139"/>
                  </a:lnTo>
                  <a:lnTo>
                    <a:pt x="26" y="138"/>
                  </a:lnTo>
                  <a:lnTo>
                    <a:pt x="32" y="135"/>
                  </a:lnTo>
                  <a:lnTo>
                    <a:pt x="36" y="132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229" y="205"/>
                  </a:moveTo>
                  <a:lnTo>
                    <a:pt x="229" y="205"/>
                  </a:lnTo>
                  <a:lnTo>
                    <a:pt x="227" y="205"/>
                  </a:lnTo>
                  <a:lnTo>
                    <a:pt x="227" y="205"/>
                  </a:lnTo>
                  <a:lnTo>
                    <a:pt x="227" y="204"/>
                  </a:lnTo>
                  <a:lnTo>
                    <a:pt x="227" y="204"/>
                  </a:lnTo>
                  <a:lnTo>
                    <a:pt x="226" y="196"/>
                  </a:lnTo>
                  <a:lnTo>
                    <a:pt x="225" y="190"/>
                  </a:lnTo>
                  <a:lnTo>
                    <a:pt x="221" y="183"/>
                  </a:lnTo>
                  <a:lnTo>
                    <a:pt x="217" y="178"/>
                  </a:lnTo>
                  <a:lnTo>
                    <a:pt x="212" y="174"/>
                  </a:lnTo>
                  <a:lnTo>
                    <a:pt x="205" y="171"/>
                  </a:lnTo>
                  <a:lnTo>
                    <a:pt x="199" y="169"/>
                  </a:lnTo>
                  <a:lnTo>
                    <a:pt x="191" y="168"/>
                  </a:lnTo>
                  <a:lnTo>
                    <a:pt x="191" y="168"/>
                  </a:lnTo>
                  <a:lnTo>
                    <a:pt x="187" y="169"/>
                  </a:lnTo>
                  <a:lnTo>
                    <a:pt x="187" y="169"/>
                  </a:lnTo>
                  <a:lnTo>
                    <a:pt x="186" y="157"/>
                  </a:lnTo>
                  <a:lnTo>
                    <a:pt x="182" y="148"/>
                  </a:lnTo>
                  <a:lnTo>
                    <a:pt x="177" y="139"/>
                  </a:lnTo>
                  <a:lnTo>
                    <a:pt x="170" y="131"/>
                  </a:lnTo>
                  <a:lnTo>
                    <a:pt x="162" y="125"/>
                  </a:lnTo>
                  <a:lnTo>
                    <a:pt x="153" y="121"/>
                  </a:lnTo>
                  <a:lnTo>
                    <a:pt x="143" y="117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19" y="117"/>
                  </a:lnTo>
                  <a:lnTo>
                    <a:pt x="109" y="119"/>
                  </a:lnTo>
                  <a:lnTo>
                    <a:pt x="100" y="125"/>
                  </a:lnTo>
                  <a:lnTo>
                    <a:pt x="93" y="130"/>
                  </a:lnTo>
                  <a:lnTo>
                    <a:pt x="88" y="138"/>
                  </a:lnTo>
                  <a:lnTo>
                    <a:pt x="84" y="145"/>
                  </a:lnTo>
                  <a:lnTo>
                    <a:pt x="80" y="155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73" y="165"/>
                  </a:lnTo>
                  <a:lnTo>
                    <a:pt x="64" y="166"/>
                  </a:lnTo>
                  <a:lnTo>
                    <a:pt x="61" y="169"/>
                  </a:lnTo>
                  <a:lnTo>
                    <a:pt x="57" y="171"/>
                  </a:lnTo>
                  <a:lnTo>
                    <a:pt x="54" y="175"/>
                  </a:lnTo>
                  <a:lnTo>
                    <a:pt x="53" y="182"/>
                  </a:lnTo>
                  <a:lnTo>
                    <a:pt x="53" y="182"/>
                  </a:lnTo>
                  <a:lnTo>
                    <a:pt x="54" y="183"/>
                  </a:lnTo>
                  <a:lnTo>
                    <a:pt x="54" y="183"/>
                  </a:lnTo>
                  <a:lnTo>
                    <a:pt x="47" y="184"/>
                  </a:lnTo>
                  <a:lnTo>
                    <a:pt x="40" y="187"/>
                  </a:lnTo>
                  <a:lnTo>
                    <a:pt x="35" y="191"/>
                  </a:lnTo>
                  <a:lnTo>
                    <a:pt x="30" y="195"/>
                  </a:lnTo>
                  <a:lnTo>
                    <a:pt x="26" y="200"/>
                  </a:lnTo>
                  <a:lnTo>
                    <a:pt x="23" y="207"/>
                  </a:lnTo>
                  <a:lnTo>
                    <a:pt x="21" y="213"/>
                  </a:lnTo>
                  <a:lnTo>
                    <a:pt x="21" y="220"/>
                  </a:lnTo>
                  <a:lnTo>
                    <a:pt x="21" y="220"/>
                  </a:lnTo>
                  <a:lnTo>
                    <a:pt x="21" y="227"/>
                  </a:lnTo>
                  <a:lnTo>
                    <a:pt x="23" y="234"/>
                  </a:lnTo>
                  <a:lnTo>
                    <a:pt x="26" y="240"/>
                  </a:lnTo>
                  <a:lnTo>
                    <a:pt x="31" y="247"/>
                  </a:lnTo>
                  <a:lnTo>
                    <a:pt x="36" y="251"/>
                  </a:lnTo>
                  <a:lnTo>
                    <a:pt x="41" y="255"/>
                  </a:lnTo>
                  <a:lnTo>
                    <a:pt x="49" y="257"/>
                  </a:lnTo>
                  <a:lnTo>
                    <a:pt x="56" y="259"/>
                  </a:lnTo>
                  <a:lnTo>
                    <a:pt x="56" y="259"/>
                  </a:lnTo>
                  <a:lnTo>
                    <a:pt x="229" y="259"/>
                  </a:lnTo>
                  <a:lnTo>
                    <a:pt x="229" y="259"/>
                  </a:lnTo>
                  <a:lnTo>
                    <a:pt x="234" y="259"/>
                  </a:lnTo>
                  <a:lnTo>
                    <a:pt x="238" y="256"/>
                  </a:lnTo>
                  <a:lnTo>
                    <a:pt x="242" y="253"/>
                  </a:lnTo>
                  <a:lnTo>
                    <a:pt x="246" y="249"/>
                  </a:lnTo>
                  <a:lnTo>
                    <a:pt x="248" y="246"/>
                  </a:lnTo>
                  <a:lnTo>
                    <a:pt x="251" y="240"/>
                  </a:lnTo>
                  <a:lnTo>
                    <a:pt x="252" y="235"/>
                  </a:lnTo>
                  <a:lnTo>
                    <a:pt x="253" y="230"/>
                  </a:lnTo>
                  <a:lnTo>
                    <a:pt x="253" y="230"/>
                  </a:lnTo>
                  <a:lnTo>
                    <a:pt x="252" y="226"/>
                  </a:lnTo>
                  <a:lnTo>
                    <a:pt x="251" y="221"/>
                  </a:lnTo>
                  <a:lnTo>
                    <a:pt x="248" y="217"/>
                  </a:lnTo>
                  <a:lnTo>
                    <a:pt x="246" y="213"/>
                  </a:lnTo>
                  <a:lnTo>
                    <a:pt x="242" y="210"/>
                  </a:lnTo>
                  <a:lnTo>
                    <a:pt x="238" y="208"/>
                  </a:lnTo>
                  <a:lnTo>
                    <a:pt x="234" y="207"/>
                  </a:lnTo>
                  <a:lnTo>
                    <a:pt x="229" y="205"/>
                  </a:lnTo>
                  <a:lnTo>
                    <a:pt x="229" y="2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1914416" y="5173727"/>
            <a:ext cx="9557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Techniques to Maintain Integrity and Function for Humeral Head Control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4444081" y="2338538"/>
            <a:ext cx="3203627" cy="309798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3074276" y="2860971"/>
            <a:ext cx="1414597" cy="746753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80960" y="4139738"/>
            <a:ext cx="1158240" cy="5443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299258" y="831273"/>
            <a:ext cx="3175462" cy="241069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578735" y="4056611"/>
            <a:ext cx="3482635" cy="244394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0194" y="1546757"/>
            <a:ext cx="3164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Multiple-Angle</a:t>
            </a:r>
            <a:r>
              <a:rPr lang="en-US" altLang="zh-CN" sz="1100" dirty="0"/>
              <a:t>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Isometrics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9122" y="4492739"/>
            <a:ext cx="3302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Self-Applied</a:t>
            </a:r>
            <a:r>
              <a:rPr lang="en-US" altLang="zh-CN" dirty="0"/>
              <a:t>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Multiple-Angle</a:t>
            </a:r>
            <a:r>
              <a:rPr lang="en-US" altLang="zh-CN" dirty="0"/>
              <a:t> </a:t>
            </a:r>
            <a:r>
              <a:rPr lang="en-US" altLang="zh-CN" sz="3200" b="1" dirty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Isometrics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7761" y="2776450"/>
            <a:ext cx="2427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The biceps brachii</a:t>
            </a:r>
          </a:p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Supraspinatus</a:t>
            </a:r>
          </a:p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Infraspinatus</a:t>
            </a:r>
          </a:p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Teres minor</a:t>
            </a:r>
          </a:p>
          <a:p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latin typeface="Simsun" pitchFamily="2" charset="-122"/>
                <a:ea typeface="Simsun" pitchFamily="2" charset="-122"/>
              </a:rPr>
              <a:t>subscapularis</a:t>
            </a:r>
            <a:endParaRPr lang="zh-CN" altLang="en-US" sz="2400" b="1" dirty="0">
              <a:solidFill>
                <a:schemeClr val="accent2">
                  <a:lumMod val="75000"/>
                </a:schemeClr>
              </a:solidFill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05363" y="85728"/>
            <a:ext cx="143405" cy="1769072"/>
            <a:chOff x="3291075" y="5088928"/>
            <a:chExt cx="143405" cy="1769072"/>
          </a:xfrm>
        </p:grpSpPr>
        <p:cxnSp>
          <p:nvCxnSpPr>
            <p:cNvPr id="3" name="直接连接符 2"/>
            <p:cNvCxnSpPr/>
            <p:nvPr/>
          </p:nvCxnSpPr>
          <p:spPr>
            <a:xfrm flipH="1">
              <a:off x="3359976" y="5088928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301034" y="569853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291075" y="655101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24"/>
          <p:cNvGrpSpPr/>
          <p:nvPr/>
        </p:nvGrpSpPr>
        <p:grpSpPr>
          <a:xfrm>
            <a:off x="1918208" y="2026091"/>
            <a:ext cx="2968117" cy="3062837"/>
            <a:chOff x="1918208" y="2026091"/>
            <a:chExt cx="2968117" cy="3062837"/>
          </a:xfrm>
        </p:grpSpPr>
        <p:sp>
          <p:nvSpPr>
            <p:cNvPr id="8" name="圆角矩形 7"/>
            <p:cNvSpPr/>
            <p:nvPr/>
          </p:nvSpPr>
          <p:spPr>
            <a:xfrm rot="18866618">
              <a:off x="2300716" y="3770014"/>
              <a:ext cx="1606996" cy="10315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 rot="16200000">
              <a:off x="2864376" y="2882931"/>
              <a:ext cx="1055015" cy="6381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448768" y="3442346"/>
              <a:ext cx="721904" cy="6103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221190" y="3352902"/>
              <a:ext cx="337127" cy="337127"/>
              <a:chOff x="3176814" y="2273198"/>
              <a:chExt cx="4093048" cy="5177482"/>
            </a:xfrm>
            <a:solidFill>
              <a:schemeClr val="bg1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3176814" y="2273198"/>
                <a:ext cx="4093048" cy="517748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274268" y="2396471"/>
                <a:ext cx="3898141" cy="493093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918208" y="3377977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81150" y="3377977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3207389" y="4783753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245117" y="2026091"/>
              <a:ext cx="305175" cy="3051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300187" y="2542656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300188" y="4365110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145238" y="4431358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170669" y="2482700"/>
              <a:ext cx="204586" cy="20458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1855920" y="1952075"/>
            <a:ext cx="3166521" cy="3166521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6"/>
          <p:cNvGrpSpPr/>
          <p:nvPr/>
        </p:nvGrpSpPr>
        <p:grpSpPr>
          <a:xfrm>
            <a:off x="4482158" y="824273"/>
            <a:ext cx="1080565" cy="1080566"/>
            <a:chOff x="1488310" y="1579494"/>
            <a:chExt cx="1414094" cy="1414094"/>
          </a:xfrm>
        </p:grpSpPr>
        <p:grpSp>
          <p:nvGrpSpPr>
            <p:cNvPr id="23" name="组合 27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1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grpSp>
        <p:nvGrpSpPr>
          <p:cNvPr id="25" name="组合 31"/>
          <p:cNvGrpSpPr/>
          <p:nvPr/>
        </p:nvGrpSpPr>
        <p:grpSpPr>
          <a:xfrm>
            <a:off x="5121206" y="1916170"/>
            <a:ext cx="1080565" cy="1080566"/>
            <a:chOff x="1488310" y="1579494"/>
            <a:chExt cx="1414094" cy="1414094"/>
          </a:xfrm>
        </p:grpSpPr>
        <p:grpSp>
          <p:nvGrpSpPr>
            <p:cNvPr id="27" name="组合 32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2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grpSp>
        <p:nvGrpSpPr>
          <p:cNvPr id="28" name="组合 36"/>
          <p:cNvGrpSpPr/>
          <p:nvPr/>
        </p:nvGrpSpPr>
        <p:grpSpPr>
          <a:xfrm>
            <a:off x="5267860" y="3142869"/>
            <a:ext cx="1080565" cy="1080566"/>
            <a:chOff x="1488310" y="1579494"/>
            <a:chExt cx="1414094" cy="1414094"/>
          </a:xfrm>
        </p:grpSpPr>
        <p:grpSp>
          <p:nvGrpSpPr>
            <p:cNvPr id="32" name="组合 37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文本框 38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3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grpSp>
        <p:nvGrpSpPr>
          <p:cNvPr id="33" name="组合 41"/>
          <p:cNvGrpSpPr/>
          <p:nvPr/>
        </p:nvGrpSpPr>
        <p:grpSpPr>
          <a:xfrm>
            <a:off x="4984747" y="4392562"/>
            <a:ext cx="1080565" cy="1080566"/>
            <a:chOff x="1488310" y="1579494"/>
            <a:chExt cx="1414094" cy="1414094"/>
          </a:xfrm>
        </p:grpSpPr>
        <p:grpSp>
          <p:nvGrpSpPr>
            <p:cNvPr id="37" name="组合 42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1874185" y="1863626"/>
              <a:ext cx="642343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4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951954" y="1072316"/>
            <a:ext cx="6026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Patient position: supine sitting standing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78745" y="2225621"/>
            <a:ext cx="5987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Gentle resistance and pain-free posture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348425" y="3442346"/>
            <a:ext cx="5696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Apply resistance to the distal forearm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348425" y="4674730"/>
            <a:ext cx="3658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Talk with the patient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8" name="组合 52"/>
          <p:cNvGrpSpPr/>
          <p:nvPr/>
        </p:nvGrpSpPr>
        <p:grpSpPr>
          <a:xfrm>
            <a:off x="3288273" y="5156942"/>
            <a:ext cx="143405" cy="1769072"/>
            <a:chOff x="3291075" y="5088928"/>
            <a:chExt cx="143405" cy="1769072"/>
          </a:xfrm>
        </p:grpSpPr>
        <p:cxnSp>
          <p:nvCxnSpPr>
            <p:cNvPr id="54" name="直接连接符 53"/>
            <p:cNvCxnSpPr/>
            <p:nvPr/>
          </p:nvCxnSpPr>
          <p:spPr>
            <a:xfrm flipH="1">
              <a:off x="3359976" y="5088928"/>
              <a:ext cx="1" cy="176907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>
              <a:off x="3301034" y="5698530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3291075" y="6551018"/>
              <a:ext cx="133446" cy="133446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50"/>
          <p:cNvGrpSpPr/>
          <p:nvPr/>
        </p:nvGrpSpPr>
        <p:grpSpPr>
          <a:xfrm>
            <a:off x="4368540" y="5500772"/>
            <a:ext cx="1080565" cy="1080566"/>
            <a:chOff x="1488310" y="1579494"/>
            <a:chExt cx="1414094" cy="1414094"/>
          </a:xfrm>
        </p:grpSpPr>
        <p:grpSp>
          <p:nvGrpSpPr>
            <p:cNvPr id="43" name="组合 51"/>
            <p:cNvGrpSpPr/>
            <p:nvPr/>
          </p:nvGrpSpPr>
          <p:grpSpPr>
            <a:xfrm>
              <a:off x="1488310" y="1579494"/>
              <a:ext cx="1414094" cy="1414094"/>
              <a:chOff x="3176812" y="2273198"/>
              <a:chExt cx="2641825" cy="2726239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176812" y="2273198"/>
                <a:ext cx="2641825" cy="2726239"/>
              </a:xfrm>
              <a:prstGeom prst="ellipse">
                <a:avLst/>
              </a:prstGeom>
              <a:gradFill flip="none" rotWithShape="1">
                <a:gsLst>
                  <a:gs pos="57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127000" dist="254000" dir="7200000" sx="99000" sy="99000" algn="tr" rotWithShape="0">
                  <a:prstClr val="black">
                    <a:alpha val="3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3268970" y="2368298"/>
                <a:ext cx="2457512" cy="2536037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accent1">
                      <a:lumMod val="5000"/>
                      <a:lumOff val="95000"/>
                    </a:schemeClr>
                  </a:gs>
                  <a:gs pos="92000">
                    <a:schemeClr val="bg1">
                      <a:lumMod val="8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文本框 43"/>
            <p:cNvSpPr txBox="1"/>
            <p:nvPr/>
          </p:nvSpPr>
          <p:spPr>
            <a:xfrm>
              <a:off x="1946559" y="1863626"/>
              <a:ext cx="497595" cy="845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schemeClr val="accent2">
                      <a:lumMod val="75000"/>
                    </a:schemeClr>
                  </a:solidFill>
                  <a:latin typeface="方正超粗黑_GBK" panose="03000509000000000000" pitchFamily="65" charset="-122"/>
                  <a:ea typeface="方正超粗黑_GBK" panose="03000509000000000000" pitchFamily="65" charset="-122"/>
                </a:rPr>
                <a:t>5</a:t>
              </a:r>
              <a:endParaRPr lang="zh-CN" altLang="en-US" sz="3600" dirty="0" smtClean="0">
                <a:solidFill>
                  <a:schemeClr val="accent2">
                    <a:lumMod val="75000"/>
                  </a:schemeClr>
                </a:solidFill>
                <a:latin typeface="方正超粗黑_GBK" panose="03000509000000000000" pitchFamily="65" charset="-122"/>
                <a:ea typeface="方正超粗黑_GBK" panose="03000509000000000000" pitchFamily="65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62723" y="5833267"/>
            <a:ext cx="3983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Apply resistance slowly</a:t>
            </a:r>
            <a:endParaRPr lang="zh-CN" altLang="en-US" sz="2400" dirty="0">
              <a:solidFill>
                <a:schemeClr val="accent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617</Words>
  <Application>Microsoft Office PowerPoint</Application>
  <PresentationFormat>自定义</PresentationFormat>
  <Paragraphs>125</Paragraphs>
  <Slides>21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lwl01</dc:creator>
  <cp:lastModifiedBy>Sky123.Org</cp:lastModifiedBy>
  <cp:revision>83</cp:revision>
  <dcterms:created xsi:type="dcterms:W3CDTF">2016-01-22T02:37:00Z</dcterms:created>
  <dcterms:modified xsi:type="dcterms:W3CDTF">2016-05-26T23:43:56Z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